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8" r:id="rId4"/>
    <p:sldId id="259" r:id="rId5"/>
    <p:sldId id="260" r:id="rId6"/>
    <p:sldId id="257"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522" y="4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35FA6D-5424-47FB-AED8-2D217B497FDB}" type="datetimeFigureOut">
              <a:rPr lang="en-GB" smtClean="0"/>
              <a:t>20/09/2022</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1C113A97-3B45-42E6-943E-5D7E27A849C2}"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064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5FA6D-5424-47FB-AED8-2D217B497FDB}"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13A97-3B45-42E6-943E-5D7E27A849C2}"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653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5FA6D-5424-47FB-AED8-2D217B497FDB}"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13A97-3B45-42E6-943E-5D7E27A849C2}"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230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5FA6D-5424-47FB-AED8-2D217B497FDB}"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13A97-3B45-42E6-943E-5D7E27A849C2}"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755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5FA6D-5424-47FB-AED8-2D217B497FDB}"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13A97-3B45-42E6-943E-5D7E27A849C2}"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81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35FA6D-5424-47FB-AED8-2D217B497FDB}"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113A97-3B45-42E6-943E-5D7E27A849C2}"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163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5FA6D-5424-47FB-AED8-2D217B497FDB}" type="datetimeFigureOut">
              <a:rPr lang="en-GB" smtClean="0"/>
              <a:t>20/09/2022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113A97-3B45-42E6-943E-5D7E27A849C2}"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063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35FA6D-5424-47FB-AED8-2D217B497FDB}" type="datetimeFigureOut">
              <a:rPr lang="en-GB" smtClean="0"/>
              <a:t>20/09/2022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113A97-3B45-42E6-943E-5D7E27A849C2}"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701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5FA6D-5424-47FB-AED8-2D217B497FDB}" type="datetimeFigureOut">
              <a:rPr lang="en-GB" smtClean="0"/>
              <a:t>20/09/2022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113A97-3B45-42E6-943E-5D7E27A849C2}" type="slidenum">
              <a:rPr lang="en-GB" smtClean="0"/>
              <a:t>‹#›</a:t>
            </a:fld>
            <a:endParaRPr lang="en-GB"/>
          </a:p>
        </p:txBody>
      </p:sp>
    </p:spTree>
    <p:extLst>
      <p:ext uri="{BB962C8B-B14F-4D97-AF65-F5344CB8AC3E}">
        <p14:creationId xmlns:p14="http://schemas.microsoft.com/office/powerpoint/2010/main" val="380065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35FA6D-5424-47FB-AED8-2D217B497FDB}"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113A97-3B45-42E6-943E-5D7E27A849C2}"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076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335FA6D-5424-47FB-AED8-2D217B497FDB}" type="datetimeFigureOut">
              <a:rPr lang="en-GB" smtClean="0"/>
              <a:t>20/09/2022</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1C113A97-3B45-42E6-943E-5D7E27A849C2}"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011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335FA6D-5424-47FB-AED8-2D217B497FDB}" type="datetimeFigureOut">
              <a:rPr lang="en-GB" smtClean="0"/>
              <a:t>20/09/2022</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C113A97-3B45-42E6-943E-5D7E27A849C2}"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789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572D1-4456-26B4-F7D3-4EA5B2DE6E53}"/>
              </a:ext>
            </a:extLst>
          </p:cNvPr>
          <p:cNvSpPr>
            <a:spLocks noGrp="1"/>
          </p:cNvSpPr>
          <p:nvPr>
            <p:ph type="ctrTitle"/>
          </p:nvPr>
        </p:nvSpPr>
        <p:spPr>
          <a:xfrm>
            <a:off x="1648809" y="2631461"/>
            <a:ext cx="9099255" cy="857532"/>
          </a:xfrm>
        </p:spPr>
        <p:txBody>
          <a:bodyPr anchor="ctr">
            <a:normAutofit fontScale="90000"/>
          </a:bodyPr>
          <a:lstStyle/>
          <a:p>
            <a:pPr algn="ctr"/>
            <a:r>
              <a:rPr lang="el-GR" sz="3300" b="1" dirty="0">
                <a:solidFill>
                  <a:srgbClr val="454545"/>
                </a:solidFill>
              </a:rPr>
              <a:t>Ε-</a:t>
            </a:r>
            <a:r>
              <a:rPr lang="en-GB" sz="3300" b="1" dirty="0">
                <a:solidFill>
                  <a:srgbClr val="454545"/>
                </a:solidFill>
              </a:rPr>
              <a:t>poster aa11</a:t>
            </a:r>
            <a:r>
              <a:rPr lang="el-GR" sz="3300" dirty="0">
                <a:solidFill>
                  <a:srgbClr val="454545"/>
                </a:solidFill>
              </a:rPr>
              <a:t>:</a:t>
            </a:r>
            <a:br>
              <a:rPr lang="el-GR" sz="3300" dirty="0">
                <a:solidFill>
                  <a:srgbClr val="454545"/>
                </a:solidFill>
              </a:rPr>
            </a:br>
            <a:r>
              <a:rPr lang="el-GR" sz="3300" dirty="0">
                <a:solidFill>
                  <a:srgbClr val="454545"/>
                </a:solidFill>
              </a:rPr>
              <a:t>Ο ΡΟΛΟΣ ΤΗΣ RS-FMRI ΣΤΗ ΔΙΕΡΕΥΝΗΣΗ ΤΗΣ ΕΣΤΙΑΚΗΣ ΕΠΙΛΗΨΙΑΣ-ΒΙΒΛΙΟΓΡΑΦΙΚΗ ΑΝΑΣΚΟΠΗΣΗ</a:t>
            </a:r>
            <a:r>
              <a:rPr lang="el-GR" sz="4000" dirty="0">
                <a:solidFill>
                  <a:srgbClr val="454545"/>
                </a:solidFill>
              </a:rPr>
              <a:t>.</a:t>
            </a:r>
            <a:endParaRPr lang="en-GB" sz="4000" dirty="0">
              <a:solidFill>
                <a:srgbClr val="454545"/>
              </a:solidFill>
            </a:endParaRPr>
          </a:p>
        </p:txBody>
      </p:sp>
      <p:sp>
        <p:nvSpPr>
          <p:cNvPr id="3" name="Subtitle 2">
            <a:extLst>
              <a:ext uri="{FF2B5EF4-FFF2-40B4-BE49-F238E27FC236}">
                <a16:creationId xmlns:a16="http://schemas.microsoft.com/office/drawing/2014/main" id="{C9220698-7E86-9D53-CE6E-33AAE7A074F3}"/>
              </a:ext>
            </a:extLst>
          </p:cNvPr>
          <p:cNvSpPr>
            <a:spLocks noGrp="1"/>
          </p:cNvSpPr>
          <p:nvPr>
            <p:ph type="subTitle" idx="1"/>
          </p:nvPr>
        </p:nvSpPr>
        <p:spPr>
          <a:xfrm>
            <a:off x="1513673" y="3904563"/>
            <a:ext cx="9120954" cy="1185632"/>
          </a:xfrm>
        </p:spPr>
        <p:txBody>
          <a:bodyPr>
            <a:normAutofit/>
          </a:bodyPr>
          <a:lstStyle/>
          <a:p>
            <a:pPr algn="ctr"/>
            <a:r>
              <a:rPr lang="el-GR" sz="1000" dirty="0">
                <a:solidFill>
                  <a:schemeClr val="accent1"/>
                </a:solidFill>
                <a:latin typeface="Times New Roman" panose="02020603050405020304" pitchFamily="18" charset="0"/>
                <a:cs typeface="Times New Roman" panose="02020603050405020304" pitchFamily="18" charset="0"/>
              </a:rPr>
              <a:t>Κεραμιδα α</a:t>
            </a:r>
            <a:r>
              <a:rPr lang="el-GR" sz="1000" cap="none" dirty="0">
                <a:solidFill>
                  <a:schemeClr val="accent1"/>
                </a:solidFill>
                <a:latin typeface="Times New Roman" panose="02020603050405020304" pitchFamily="18" charset="0"/>
                <a:cs typeface="Times New Roman" panose="02020603050405020304" pitchFamily="18" charset="0"/>
              </a:rPr>
              <a:t>.</a:t>
            </a:r>
            <a:r>
              <a:rPr lang="el-GR" sz="1000" cap="none" baseline="30000" dirty="0">
                <a:solidFill>
                  <a:schemeClr val="accent1"/>
                </a:solidFill>
                <a:latin typeface="Times New Roman" panose="02020603050405020304" pitchFamily="18" charset="0"/>
                <a:cs typeface="Times New Roman" panose="02020603050405020304" pitchFamily="18" charset="0"/>
              </a:rPr>
              <a:t>1</a:t>
            </a:r>
            <a:r>
              <a:rPr lang="el-GR" sz="1000" cap="none" dirty="0">
                <a:solidFill>
                  <a:schemeClr val="accent1"/>
                </a:solidFill>
                <a:latin typeface="Times New Roman" panose="02020603050405020304" pitchFamily="18" charset="0"/>
                <a:cs typeface="Times New Roman" panose="02020603050405020304" pitchFamily="18" charset="0"/>
              </a:rPr>
              <a:t>, </a:t>
            </a:r>
            <a:r>
              <a:rPr lang="el-GR" sz="1000" dirty="0">
                <a:solidFill>
                  <a:schemeClr val="accent1"/>
                </a:solidFill>
                <a:latin typeface="Times New Roman" panose="02020603050405020304" pitchFamily="18" charset="0"/>
                <a:cs typeface="Times New Roman" panose="02020603050405020304" pitchFamily="18" charset="0"/>
              </a:rPr>
              <a:t>Κυρωζησ α.</a:t>
            </a:r>
            <a:r>
              <a:rPr lang="el-GR" sz="1000" baseline="30000" dirty="0">
                <a:solidFill>
                  <a:schemeClr val="accent1"/>
                </a:solidFill>
                <a:latin typeface="Times New Roman" panose="02020603050405020304" pitchFamily="18" charset="0"/>
                <a:cs typeface="Times New Roman" panose="02020603050405020304" pitchFamily="18" charset="0"/>
              </a:rPr>
              <a:t>2</a:t>
            </a:r>
            <a:r>
              <a:rPr lang="el-GR" sz="1000" dirty="0">
                <a:solidFill>
                  <a:schemeClr val="accent1"/>
                </a:solidFill>
                <a:latin typeface="Times New Roman" panose="02020603050405020304" pitchFamily="18" charset="0"/>
                <a:cs typeface="Times New Roman" panose="02020603050405020304" pitchFamily="18" charset="0"/>
              </a:rPr>
              <a:t>, </a:t>
            </a:r>
            <a:r>
              <a:rPr lang="el-GR" sz="1000" u="sng" dirty="0">
                <a:solidFill>
                  <a:schemeClr val="accent1"/>
                </a:solidFill>
                <a:latin typeface="Times New Roman" panose="02020603050405020304" pitchFamily="18" charset="0"/>
                <a:cs typeface="Times New Roman" panose="02020603050405020304" pitchFamily="18" charset="0"/>
              </a:rPr>
              <a:t>μαρκουλα σ.</a:t>
            </a:r>
            <a:r>
              <a:rPr lang="el-GR" sz="1000" u="sng" baseline="30000" dirty="0">
                <a:solidFill>
                  <a:schemeClr val="accent1"/>
                </a:solidFill>
                <a:latin typeface="Times New Roman" panose="02020603050405020304" pitchFamily="18" charset="0"/>
                <a:cs typeface="Times New Roman" panose="02020603050405020304" pitchFamily="18" charset="0"/>
              </a:rPr>
              <a:t>3</a:t>
            </a:r>
          </a:p>
          <a:p>
            <a:pPr algn="ctr"/>
            <a:r>
              <a:rPr lang="el-GR" sz="800" dirty="0">
                <a:solidFill>
                  <a:schemeClr val="accent1"/>
                </a:solidFill>
                <a:latin typeface="Times New Roman" panose="02020603050405020304" pitchFamily="18" charset="0"/>
                <a:cs typeface="Times New Roman" panose="02020603050405020304" pitchFamily="18" charset="0"/>
              </a:rPr>
              <a:t>1 Ειδικευομενη νευρολογοσ γνα γ. Γεννηματασ</a:t>
            </a:r>
            <a:r>
              <a:rPr lang="en-GB" sz="800" dirty="0">
                <a:solidFill>
                  <a:schemeClr val="accent1"/>
                </a:solidFill>
                <a:latin typeface="Times New Roman" panose="02020603050405020304" pitchFamily="18" charset="0"/>
                <a:cs typeface="Times New Roman" panose="02020603050405020304" pitchFamily="18" charset="0"/>
              </a:rPr>
              <a:t>, a</a:t>
            </a:r>
            <a:r>
              <a:rPr lang="el-GR" sz="800" dirty="0">
                <a:solidFill>
                  <a:schemeClr val="accent1"/>
                </a:solidFill>
                <a:latin typeface="Times New Roman" panose="02020603050405020304" pitchFamily="18" charset="0"/>
                <a:cs typeface="Times New Roman" panose="02020603050405020304" pitchFamily="18" charset="0"/>
              </a:rPr>
              <a:t>θηνα</a:t>
            </a:r>
          </a:p>
          <a:p>
            <a:pPr algn="ctr"/>
            <a:r>
              <a:rPr lang="el-GR" sz="800" dirty="0">
                <a:solidFill>
                  <a:schemeClr val="accent1"/>
                </a:solidFill>
                <a:latin typeface="Times New Roman" panose="02020603050405020304" pitchFamily="18" charset="0"/>
                <a:cs typeface="Times New Roman" panose="02020603050405020304" pitchFamily="18" charset="0"/>
              </a:rPr>
              <a:t>2 επικουροσ καθηγητησ νευρολογιασ , α νευρολογικη κλινικη εκπα</a:t>
            </a:r>
            <a:r>
              <a:rPr lang="en-GB" sz="800" dirty="0">
                <a:solidFill>
                  <a:schemeClr val="accent1"/>
                </a:solidFill>
                <a:latin typeface="Times New Roman" panose="02020603050405020304" pitchFamily="18" charset="0"/>
                <a:cs typeface="Times New Roman" panose="02020603050405020304" pitchFamily="18" charset="0"/>
              </a:rPr>
              <a:t>, a</a:t>
            </a:r>
            <a:r>
              <a:rPr lang="el-GR" sz="800" dirty="0">
                <a:solidFill>
                  <a:schemeClr val="accent1"/>
                </a:solidFill>
                <a:latin typeface="Times New Roman" panose="02020603050405020304" pitchFamily="18" charset="0"/>
                <a:cs typeface="Times New Roman" panose="02020603050405020304" pitchFamily="18" charset="0"/>
              </a:rPr>
              <a:t>ιγινητειο νοσοκομειο, αθηνα</a:t>
            </a:r>
          </a:p>
          <a:p>
            <a:pPr algn="ctr"/>
            <a:r>
              <a:rPr lang="el-GR" sz="800" dirty="0">
                <a:solidFill>
                  <a:schemeClr val="accent1"/>
                </a:solidFill>
                <a:latin typeface="Times New Roman" panose="02020603050405020304" pitchFamily="18" charset="0"/>
                <a:cs typeface="Times New Roman" panose="02020603050405020304" pitchFamily="18" charset="0"/>
              </a:rPr>
              <a:t>3 επικουρη καθηγητρια νευρολογιασ, νευρολογικη κλινικη πανεπιστημιου ιωαννινων, ιωαννινα</a:t>
            </a:r>
            <a:endParaRPr lang="en-GB" sz="800" dirty="0">
              <a:solidFill>
                <a:schemeClr val="accent1"/>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businesscard">
            <a:extLst>
              <a:ext uri="{FF2B5EF4-FFF2-40B4-BE49-F238E27FC236}">
                <a16:creationId xmlns:a16="http://schemas.microsoft.com/office/drawing/2014/main" id="{A49A2E2E-0CBA-A47B-2540-6AF1C770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935" y="934911"/>
            <a:ext cx="4661414" cy="1276038"/>
          </a:xfrm>
          <a:prstGeom prst="rect">
            <a:avLst/>
          </a:prstGeom>
          <a:ln>
            <a:noFill/>
          </a:ln>
          <a:effectLst>
            <a:softEdge rad="112500"/>
          </a:effectLst>
        </p:spPr>
      </p:pic>
    </p:spTree>
    <p:extLst>
      <p:ext uri="{BB962C8B-B14F-4D97-AF65-F5344CB8AC3E}">
        <p14:creationId xmlns:p14="http://schemas.microsoft.com/office/powerpoint/2010/main" val="20002672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BD91-5313-C313-A237-83005D32975C}"/>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Εισαγωγικεσ εννοιεσ</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257436-9BDB-C545-7C43-C472F8C1A910}"/>
              </a:ext>
            </a:extLst>
          </p:cNvPr>
          <p:cNvSpPr>
            <a:spLocks noGrp="1"/>
          </p:cNvSpPr>
          <p:nvPr>
            <p:ph idx="1"/>
          </p:nvPr>
        </p:nvSpPr>
        <p:spPr>
          <a:xfrm>
            <a:off x="127820" y="2015732"/>
            <a:ext cx="8504904" cy="4037749"/>
          </a:xfrm>
        </p:spPr>
        <p:txBody>
          <a:bodyPr>
            <a:normAutofit/>
          </a:bodyPr>
          <a:lstStyle/>
          <a:p>
            <a:pPr algn="just"/>
            <a:r>
              <a:rPr lang="el-GR" sz="1400" dirty="0">
                <a:effectLst/>
                <a:latin typeface="Times New Roman" panose="02020603050405020304" pitchFamily="18" charset="0"/>
                <a:ea typeface="MS Mincho" panose="02020609040205080304" pitchFamily="49" charset="-128"/>
                <a:cs typeface="Times New Roman" panose="02020603050405020304" pitchFamily="18" charset="0"/>
              </a:rPr>
              <a:t>Η επιληψία είναι μια κοινή νόσος η οποία χαρακτηρίζεται από επαναλαμβανόμενες επιληπτικές κρίσεις που προκαλεί ο παθολογικά αυξημένος συγχρονισμός της νευρωνικής δραστηριότητας περιοχών του εγκεφαλικού φλοιού. Περίπου το 60% των ασθενών με επιληψία πάσχουν από </a:t>
            </a:r>
            <a:r>
              <a:rPr lang="el-GR" sz="1400" b="1" dirty="0">
                <a:effectLst/>
                <a:latin typeface="Times New Roman" panose="02020603050405020304" pitchFamily="18" charset="0"/>
                <a:ea typeface="MS Mincho" panose="02020609040205080304" pitchFamily="49" charset="-128"/>
                <a:cs typeface="Times New Roman" panose="02020603050405020304" pitchFamily="18" charset="0"/>
              </a:rPr>
              <a:t>Εστιακή επιληψία</a:t>
            </a:r>
            <a:r>
              <a:rPr lang="el-GR" sz="1400" dirty="0">
                <a:effectLst/>
                <a:latin typeface="Times New Roman" panose="02020603050405020304" pitchFamily="18" charset="0"/>
                <a:ea typeface="MS Mincho" panose="02020609040205080304" pitchFamily="49" charset="-128"/>
                <a:cs typeface="Times New Roman" panose="02020603050405020304" pitchFamily="18" charset="0"/>
              </a:rPr>
              <a:t>, δηλαδή από επιληπτικές κρίσεις με εστία που εντοπίζεται στον εγκεφαλικό φλοιό</a:t>
            </a:r>
            <a:r>
              <a:rPr lang="en-GB" sz="1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l-GR" sz="1400" i="1" dirty="0">
                <a:effectLst/>
                <a:latin typeface="Times New Roman" panose="02020603050405020304" pitchFamily="18" charset="0"/>
                <a:ea typeface="MS Mincho" panose="02020609040205080304" pitchFamily="49" charset="-128"/>
                <a:cs typeface="Times New Roman" panose="02020603050405020304" pitchFamily="18" charset="0"/>
              </a:rPr>
              <a:t>(Fisher et al., 2014, Epilepsia, 55, 475-82} {Fisher et al., 2017, Epilepsia, 58, 522-530).</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p>
            <a:pPr algn="just"/>
            <a:r>
              <a:rPr lang="en-GB" sz="1400" dirty="0">
                <a:effectLst/>
                <a:latin typeface="Times New Roman" panose="02020603050405020304" pitchFamily="18" charset="0"/>
                <a:ea typeface="MS Mincho" panose="02020609040205080304" pitchFamily="49" charset="-128"/>
              </a:rPr>
              <a:t> </a:t>
            </a:r>
            <a:r>
              <a:rPr lang="el-GR" sz="1400" dirty="0">
                <a:effectLst/>
                <a:latin typeface="Times New Roman" panose="02020603050405020304" pitchFamily="18" charset="0"/>
                <a:ea typeface="MS Mincho" panose="02020609040205080304" pitchFamily="49" charset="-128"/>
              </a:rPr>
              <a:t>Στην εστιακή επιληψία, τόσο για διαγνωστικούς λόγους όσο και για το σχεδιασμό χειρουργικής αντιμετώπισης, όταν αυτή ενδείκνυται, σημαντική είναι ο </a:t>
            </a:r>
            <a:r>
              <a:rPr lang="el-GR" sz="1400" b="1" dirty="0">
                <a:effectLst/>
                <a:latin typeface="Times New Roman" panose="02020603050405020304" pitchFamily="18" charset="0"/>
                <a:ea typeface="MS Mincho" panose="02020609040205080304" pitchFamily="49" charset="-128"/>
              </a:rPr>
              <a:t>εντοπισμός &amp; χαρακτηρισμός μορφολογικής βλάβης</a:t>
            </a:r>
            <a:r>
              <a:rPr lang="el-GR" sz="1400" dirty="0">
                <a:effectLst/>
                <a:latin typeface="Times New Roman" panose="02020603050405020304" pitchFamily="18" charset="0"/>
                <a:ea typeface="MS Mincho" panose="02020609040205080304" pitchFamily="49" charset="-128"/>
              </a:rPr>
              <a:t> που αποτελεί το υπόστρωμα της επιληπτικής εστίας, συνήθως  μέσω μορφολογικής απεικόνισης μαγνητικής τομογραφίας (Magnetic Resonance Imaging - MRI). Σε περίπτωση νευροχειρουργικού προγραμματισμού, εκτός από τη μορφολογική χαρτογράφηση, σημαντική είναι επίσης η </a:t>
            </a:r>
            <a:r>
              <a:rPr lang="el-GR" sz="1400" b="1" dirty="0">
                <a:effectLst/>
                <a:latin typeface="Times New Roman" panose="02020603050405020304" pitchFamily="18" charset="0"/>
                <a:ea typeface="MS Mincho" panose="02020609040205080304" pitchFamily="49" charset="-128"/>
              </a:rPr>
              <a:t>λειτουργική  χαρτογράφηση</a:t>
            </a:r>
            <a:r>
              <a:rPr lang="el-GR" sz="1400" dirty="0">
                <a:effectLst/>
                <a:latin typeface="Times New Roman" panose="02020603050405020304" pitchFamily="18" charset="0"/>
                <a:ea typeface="MS Mincho" panose="02020609040205080304" pitchFamily="49" charset="-128"/>
              </a:rPr>
              <a:t> (παραδοσιακά με ενδοκράνιο ΗΕΓ – </a:t>
            </a:r>
            <a:r>
              <a:rPr lang="en-US" sz="1400" dirty="0" err="1">
                <a:effectLst/>
                <a:latin typeface="Times New Roman" panose="02020603050405020304" pitchFamily="18" charset="0"/>
                <a:ea typeface="MS Mincho" panose="02020609040205080304" pitchFamily="49" charset="-128"/>
              </a:rPr>
              <a:t>ic</a:t>
            </a:r>
            <a:r>
              <a:rPr lang="el-GR" sz="1400" dirty="0">
                <a:effectLst/>
                <a:latin typeface="Times New Roman" panose="02020603050405020304" pitchFamily="18" charset="0"/>
                <a:ea typeface="MS Mincho" panose="02020609040205080304" pitchFamily="49" charset="-128"/>
              </a:rPr>
              <a:t>-</a:t>
            </a:r>
            <a:r>
              <a:rPr lang="en-US" sz="1400" dirty="0">
                <a:effectLst/>
                <a:latin typeface="Times New Roman" panose="02020603050405020304" pitchFamily="18" charset="0"/>
                <a:ea typeface="MS Mincho" panose="02020609040205080304" pitchFamily="49" charset="-128"/>
              </a:rPr>
              <a:t>EEG</a:t>
            </a:r>
            <a:r>
              <a:rPr lang="el-GR" sz="1400" dirty="0">
                <a:effectLst/>
                <a:latin typeface="Times New Roman" panose="02020603050405020304" pitchFamily="18" charset="0"/>
                <a:ea typeface="MS Mincho" panose="02020609040205080304" pitchFamily="49" charset="-128"/>
              </a:rPr>
              <a:t>) του δικτύου όπου εκδηλώνεται επιληπτική ηλεκτρική δραστηριότητα, το οποίο λέγεται </a:t>
            </a:r>
            <a:r>
              <a:rPr lang="el-GR" sz="1400" b="1" dirty="0">
                <a:effectLst/>
                <a:latin typeface="Times New Roman" panose="02020603050405020304" pitchFamily="18" charset="0"/>
                <a:ea typeface="MS Mincho" panose="02020609040205080304" pitchFamily="49" charset="-128"/>
              </a:rPr>
              <a:t>Επιληπτογόνος Ζώνη</a:t>
            </a:r>
            <a:r>
              <a:rPr lang="el-GR" sz="1400" dirty="0">
                <a:effectLst/>
                <a:latin typeface="Times New Roman" panose="02020603050405020304" pitchFamily="18" charset="0"/>
                <a:ea typeface="MS Mincho" panose="02020609040205080304" pitchFamily="49" charset="-128"/>
              </a:rPr>
              <a:t> (ΕΖ)</a:t>
            </a:r>
            <a:r>
              <a:rPr lang="el-GR" sz="1400" dirty="0">
                <a:effectLst/>
                <a:latin typeface="Calibri" panose="020F0502020204030204" pitchFamily="34" charset="0"/>
                <a:ea typeface="MS Mincho" panose="02020609040205080304" pitchFamily="49" charset="-128"/>
                <a:cs typeface="Times New Roman" panose="02020603050405020304" pitchFamily="18" charset="0"/>
              </a:rPr>
              <a:t> </a:t>
            </a:r>
            <a:r>
              <a:rPr lang="el-GR" sz="1400" i="1" dirty="0">
                <a:effectLst/>
                <a:latin typeface="Times New Roman" panose="02020603050405020304" pitchFamily="18" charset="0"/>
                <a:ea typeface="MS Mincho" panose="02020609040205080304" pitchFamily="49" charset="-128"/>
              </a:rPr>
              <a:t>(Lüders et al., 2006, Epileptic Disord, 8 Suppl 2, S1-9).</a:t>
            </a:r>
            <a:r>
              <a:rPr lang="el-GR" sz="1400" dirty="0">
                <a:effectLst/>
                <a:latin typeface="Times New Roman" panose="02020603050405020304" pitchFamily="18" charset="0"/>
                <a:ea typeface="MS Mincho" panose="02020609040205080304" pitchFamily="49" charset="-128"/>
              </a:rPr>
              <a:t> </a:t>
            </a:r>
            <a:endParaRPr lang="en-GB" sz="1400" dirty="0"/>
          </a:p>
        </p:txBody>
      </p:sp>
      <p:pic>
        <p:nvPicPr>
          <p:cNvPr id="5" name="Picture 4" descr="Text&#10;&#10;Description automatically generated">
            <a:extLst>
              <a:ext uri="{FF2B5EF4-FFF2-40B4-BE49-F238E27FC236}">
                <a16:creationId xmlns:a16="http://schemas.microsoft.com/office/drawing/2014/main" id="{E3D54F97-6079-75CB-7DBB-0A2728B40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296" y="2015732"/>
            <a:ext cx="3330704" cy="1982749"/>
          </a:xfrm>
          <a:prstGeom prst="rect">
            <a:avLst/>
          </a:prstGeom>
        </p:spPr>
      </p:pic>
      <p:pic>
        <p:nvPicPr>
          <p:cNvPr id="7" name="Picture 6" descr="A picture containing indoor, wall, bathroom, floor&#10;&#10;Description automatically generated">
            <a:extLst>
              <a:ext uri="{FF2B5EF4-FFF2-40B4-BE49-F238E27FC236}">
                <a16:creationId xmlns:a16="http://schemas.microsoft.com/office/drawing/2014/main" id="{64E3BECF-6F53-44A3-EB88-D8162D5F4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277" y="4521007"/>
            <a:ext cx="1673715" cy="1532473"/>
          </a:xfrm>
          <a:prstGeom prst="rect">
            <a:avLst/>
          </a:prstGeom>
        </p:spPr>
      </p:pic>
      <p:sp>
        <p:nvSpPr>
          <p:cNvPr id="4" name="TextBox 3">
            <a:extLst>
              <a:ext uri="{FF2B5EF4-FFF2-40B4-BE49-F238E27FC236}">
                <a16:creationId xmlns:a16="http://schemas.microsoft.com/office/drawing/2014/main" id="{AEC5447F-5FEA-F757-CB58-48F3BFF123CA}"/>
              </a:ext>
            </a:extLst>
          </p:cNvPr>
          <p:cNvSpPr txBox="1"/>
          <p:nvPr/>
        </p:nvSpPr>
        <p:spPr>
          <a:xfrm>
            <a:off x="9242322" y="3936579"/>
            <a:ext cx="2949678" cy="646331"/>
          </a:xfrm>
          <a:prstGeom prst="rect">
            <a:avLst/>
          </a:prstGeom>
          <a:noFill/>
        </p:spPr>
        <p:txBody>
          <a:bodyPr wrap="square" rtlCol="0">
            <a:spAutoFit/>
          </a:bodyPr>
          <a:lstStyle/>
          <a:p>
            <a:r>
              <a:rPr lang="el-GR" sz="1200" i="1" dirty="0"/>
              <a:t>Εστιακά επιληπτόμορφα ευρήματα τύπου αιχμή-βραδύ κύμα από τις δεξιές μετωποκροταφικές χώρες</a:t>
            </a:r>
            <a:endParaRPr lang="en-GB" dirty="0"/>
          </a:p>
        </p:txBody>
      </p:sp>
    </p:spTree>
    <p:extLst>
      <p:ext uri="{BB962C8B-B14F-4D97-AF65-F5344CB8AC3E}">
        <p14:creationId xmlns:p14="http://schemas.microsoft.com/office/powerpoint/2010/main" val="265708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9968-F627-BB57-B8D8-EA7A76FCF6AB}"/>
              </a:ext>
            </a:extLst>
          </p:cNvPr>
          <p:cNvSpPr>
            <a:spLocks noGrp="1"/>
          </p:cNvSpPr>
          <p:nvPr>
            <p:ph type="title"/>
          </p:nvPr>
        </p:nvSpPr>
        <p:spPr/>
        <p:txBody>
          <a:bodyPr/>
          <a:lstStyle/>
          <a:p>
            <a:r>
              <a:rPr lang="el-GR" sz="3200" dirty="0">
                <a:latin typeface="Times New Roman" pitchFamily="18" charset="0"/>
                <a:cs typeface="Times New Roman" pitchFamily="18" charset="0"/>
              </a:rPr>
              <a:t>Μορφολογικη επιληπτικη εστια – λειτουργικες επιληπτογονες ζωνες</a:t>
            </a:r>
            <a:endParaRPr lang="en-GB" dirty="0"/>
          </a:p>
        </p:txBody>
      </p:sp>
      <p:sp>
        <p:nvSpPr>
          <p:cNvPr id="3" name="Content Placeholder 2">
            <a:extLst>
              <a:ext uri="{FF2B5EF4-FFF2-40B4-BE49-F238E27FC236}">
                <a16:creationId xmlns:a16="http://schemas.microsoft.com/office/drawing/2014/main" id="{8B56B2CE-36E5-FE1C-6321-DC194BE24270}"/>
              </a:ext>
            </a:extLst>
          </p:cNvPr>
          <p:cNvSpPr>
            <a:spLocks noGrp="1"/>
          </p:cNvSpPr>
          <p:nvPr>
            <p:ph idx="1"/>
          </p:nvPr>
        </p:nvSpPr>
        <p:spPr>
          <a:xfrm>
            <a:off x="350366" y="1996068"/>
            <a:ext cx="11477840" cy="4057413"/>
          </a:xfrm>
        </p:spPr>
        <p:txBody>
          <a:bodyPr>
            <a:normAutofit fontScale="85000" lnSpcReduction="10000"/>
          </a:bodyPr>
          <a:lstStyle/>
          <a:p>
            <a:pPr marL="296550" indent="-285750" algn="just"/>
            <a:r>
              <a:rPr lang="el-GR" sz="1600" b="1" u="sng" dirty="0">
                <a:solidFill>
                  <a:schemeClr val="tx1"/>
                </a:solidFill>
                <a:latin typeface="Times New Roman" pitchFamily="18" charset="0"/>
                <a:cs typeface="Times New Roman" pitchFamily="18" charset="0"/>
              </a:rPr>
              <a:t>Επιληπτική ή επιληπτογόνος εστία ( </a:t>
            </a:r>
            <a:r>
              <a:rPr lang="en-US" sz="1600" b="1" u="sng" dirty="0">
                <a:solidFill>
                  <a:schemeClr val="tx1"/>
                </a:solidFill>
                <a:latin typeface="Times New Roman" pitchFamily="18" charset="0"/>
                <a:cs typeface="Times New Roman" pitchFamily="18" charset="0"/>
              </a:rPr>
              <a:t>epileptogenic focus – EF) =</a:t>
            </a:r>
            <a:endParaRPr lang="en-US" sz="1600" u="sng" dirty="0">
              <a:solidFill>
                <a:schemeClr val="tx1"/>
              </a:solidFill>
              <a:latin typeface="Times New Roman" pitchFamily="18" charset="0"/>
              <a:cs typeface="Times New Roman" pitchFamily="18" charset="0"/>
            </a:endParaRPr>
          </a:p>
          <a:p>
            <a:pPr marL="468000" indent="-457200" algn="just">
              <a:buNone/>
            </a:pPr>
            <a:r>
              <a:rPr lang="el-GR" sz="1600" dirty="0">
                <a:solidFill>
                  <a:schemeClr val="tx1"/>
                </a:solidFill>
                <a:latin typeface="Times New Roman" pitchFamily="18" charset="0"/>
                <a:cs typeface="Times New Roman" pitchFamily="18" charset="0"/>
              </a:rPr>
              <a:t> </a:t>
            </a:r>
            <a:r>
              <a:rPr lang="en-US" sz="1600" dirty="0">
                <a:solidFill>
                  <a:schemeClr val="tx1"/>
                </a:solidFill>
                <a:latin typeface="Times New Roman" pitchFamily="18" charset="0"/>
                <a:cs typeface="Times New Roman" pitchFamily="18" charset="0"/>
              </a:rPr>
              <a:t>     </a:t>
            </a:r>
            <a:r>
              <a:rPr lang="el-GR" sz="1600" dirty="0">
                <a:solidFill>
                  <a:schemeClr val="tx1"/>
                </a:solidFill>
                <a:latin typeface="Times New Roman" pitchFamily="18" charset="0"/>
                <a:cs typeface="Times New Roman" pitchFamily="18" charset="0"/>
              </a:rPr>
              <a:t>Περιοχή του εγκεφάλου που εμφανίζεται παθολογική στην απεικόνιση (συνήθως</a:t>
            </a:r>
            <a:r>
              <a:rPr lang="en-US" sz="1600" dirty="0">
                <a:solidFill>
                  <a:schemeClr val="tx1"/>
                </a:solidFill>
                <a:latin typeface="Times New Roman" pitchFamily="18" charset="0"/>
                <a:cs typeface="Times New Roman" pitchFamily="18" charset="0"/>
              </a:rPr>
              <a:t> </a:t>
            </a:r>
            <a:r>
              <a:rPr lang="el-GR" sz="1600" dirty="0">
                <a:solidFill>
                  <a:schemeClr val="tx1"/>
                </a:solidFill>
                <a:latin typeface="Times New Roman" pitchFamily="18" charset="0"/>
                <a:cs typeface="Times New Roman" pitchFamily="18" charset="0"/>
              </a:rPr>
              <a:t>μορφολογική </a:t>
            </a:r>
            <a:r>
              <a:rPr lang="en-US" sz="1600" dirty="0">
                <a:solidFill>
                  <a:schemeClr val="tx1"/>
                </a:solidFill>
                <a:latin typeface="Times New Roman" pitchFamily="18" charset="0"/>
                <a:cs typeface="Times New Roman" pitchFamily="18" charset="0"/>
              </a:rPr>
              <a:t>MRI) </a:t>
            </a:r>
            <a:r>
              <a:rPr lang="el-GR" sz="1600" dirty="0">
                <a:solidFill>
                  <a:schemeClr val="tx1"/>
                </a:solidFill>
                <a:latin typeface="Times New Roman" pitchFamily="18" charset="0"/>
                <a:cs typeface="Times New Roman" pitchFamily="18" charset="0"/>
              </a:rPr>
              <a:t>και ενοχοποιείται για την έναρξη των επιληπτικών κρίσεων.</a:t>
            </a:r>
          </a:p>
          <a:p>
            <a:pPr marL="296550" indent="-285750" algn="just"/>
            <a:r>
              <a:rPr lang="el-GR" sz="1600" b="1" u="sng" dirty="0">
                <a:solidFill>
                  <a:schemeClr val="tx1"/>
                </a:solidFill>
                <a:latin typeface="Times New Roman" pitchFamily="18" charset="0"/>
                <a:cs typeface="Times New Roman" pitchFamily="18" charset="0"/>
              </a:rPr>
              <a:t>Επιληπτογόνος ζώνη </a:t>
            </a:r>
            <a:r>
              <a:rPr lang="en-US" sz="1600" b="1" u="sng" dirty="0">
                <a:solidFill>
                  <a:schemeClr val="tx1"/>
                </a:solidFill>
                <a:latin typeface="Times New Roman" pitchFamily="18" charset="0"/>
                <a:cs typeface="Times New Roman" pitchFamily="18" charset="0"/>
              </a:rPr>
              <a:t>( epileptogenic zone- EZ)</a:t>
            </a:r>
            <a:r>
              <a:rPr lang="el-GR" sz="1600" b="1" u="sng" dirty="0">
                <a:solidFill>
                  <a:schemeClr val="tx1"/>
                </a:solidFill>
                <a:latin typeface="Times New Roman" pitchFamily="18" charset="0"/>
                <a:cs typeface="Times New Roman" pitchFamily="18" charset="0"/>
              </a:rPr>
              <a:t> =</a:t>
            </a:r>
          </a:p>
          <a:p>
            <a:pPr marL="468000" lvl="1" indent="-457200" algn="just">
              <a:buNone/>
            </a:pPr>
            <a:r>
              <a:rPr lang="el-GR" dirty="0">
                <a:solidFill>
                  <a:schemeClr val="tx1"/>
                </a:solidFill>
                <a:latin typeface="Times New Roman" pitchFamily="18" charset="0"/>
                <a:cs typeface="Times New Roman" pitchFamily="18" charset="0"/>
              </a:rPr>
              <a:t>      Περιοχή του εγκεφαλικού φλοιού που σε λειτουργικές εξετάσεις (ενδοκράνιο ΗΕΓ, αλλά και </a:t>
            </a:r>
            <a:r>
              <a:rPr lang="en-US" dirty="0">
                <a:solidFill>
                  <a:schemeClr val="tx1"/>
                </a:solidFill>
                <a:latin typeface="Times New Roman" pitchFamily="18" charset="0"/>
                <a:cs typeface="Times New Roman" pitchFamily="18" charset="0"/>
              </a:rPr>
              <a:t>fMRI)</a:t>
            </a:r>
            <a:r>
              <a:rPr lang="el-GR" dirty="0">
                <a:solidFill>
                  <a:schemeClr val="tx1"/>
                </a:solidFill>
                <a:latin typeface="Times New Roman" pitchFamily="18" charset="0"/>
                <a:cs typeface="Times New Roman" pitchFamily="18" charset="0"/>
              </a:rPr>
              <a:t> αναδεικνύεται ως πηγή των μεσοκρισικών επιληπτόμορφων εκφορτίσεων (συνήθως </a:t>
            </a:r>
            <a:r>
              <a:rPr lang="en-US" dirty="0">
                <a:solidFill>
                  <a:schemeClr val="tx1"/>
                </a:solidFill>
                <a:latin typeface="Times New Roman" pitchFamily="18" charset="0"/>
                <a:cs typeface="Times New Roman" pitchFamily="18" charset="0"/>
              </a:rPr>
              <a:t>High Frequency Oscillations – HFOs)  </a:t>
            </a:r>
            <a:r>
              <a:rPr lang="el-GR" dirty="0">
                <a:solidFill>
                  <a:schemeClr val="tx1"/>
                </a:solidFill>
                <a:latin typeface="Times New Roman" pitchFamily="18" charset="0"/>
                <a:cs typeface="Times New Roman" pitchFamily="18" charset="0"/>
              </a:rPr>
              <a:t>και / ή πηγή έναρξης των επιληπτικών κρίσεων .</a:t>
            </a:r>
            <a:endParaRPr lang="en-US" dirty="0">
              <a:solidFill>
                <a:schemeClr val="tx1"/>
              </a:solidFill>
              <a:latin typeface="Times New Roman" pitchFamily="18" charset="0"/>
              <a:cs typeface="Times New Roman" pitchFamily="18" charset="0"/>
            </a:endParaRPr>
          </a:p>
          <a:p>
            <a:pPr marL="468000" lvl="1" indent="-457200" algn="just">
              <a:buNone/>
            </a:pPr>
            <a:r>
              <a:rPr lang="el-GR"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L.Jehi</a:t>
            </a:r>
            <a:r>
              <a:rPr lang="en-US" i="1" dirty="0">
                <a:solidFill>
                  <a:schemeClr val="tx1"/>
                </a:solidFill>
                <a:latin typeface="Times New Roman" pitchFamily="18" charset="0"/>
                <a:cs typeface="Times New Roman" pitchFamily="18" charset="0"/>
              </a:rPr>
              <a:t>, The epileptogenic zone</a:t>
            </a:r>
            <a:r>
              <a:rPr lang="el-GR" i="1" dirty="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 Concept and definition, Epilepsy Currents, 2018</a:t>
            </a:r>
            <a:r>
              <a:rPr lang="en-US" dirty="0">
                <a:solidFill>
                  <a:schemeClr val="tx1"/>
                </a:solidFill>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10800" indent="0" algn="just">
              <a:buFont typeface="Wingdings" pitchFamily="2" charset="2"/>
              <a:buChar char="Ø"/>
            </a:pPr>
            <a:r>
              <a:rPr lang="en-US" sz="1600" b="1" dirty="0">
                <a:solidFill>
                  <a:schemeClr val="tx1"/>
                </a:solidFill>
                <a:latin typeface="Times New Roman" panose="02020603050405020304" pitchFamily="18" charset="0"/>
                <a:cs typeface="Times New Roman" panose="02020603050405020304" pitchFamily="18" charset="0"/>
              </a:rPr>
              <a:t>     </a:t>
            </a:r>
            <a:r>
              <a:rPr lang="el-GR" sz="1600" b="1" dirty="0">
                <a:solidFill>
                  <a:schemeClr val="tx1"/>
                </a:solidFill>
                <a:latin typeface="Times New Roman" panose="02020603050405020304" pitchFamily="18" charset="0"/>
                <a:cs typeface="Times New Roman" panose="02020603050405020304" pitchFamily="18" charset="0"/>
              </a:rPr>
              <a:t>Σχέση μορφολογικής </a:t>
            </a:r>
            <a:r>
              <a:rPr lang="en-US" sz="1600" b="1" dirty="0">
                <a:solidFill>
                  <a:schemeClr val="tx1"/>
                </a:solidFill>
                <a:latin typeface="Times New Roman" panose="02020603050405020304" pitchFamily="18" charset="0"/>
                <a:cs typeface="Times New Roman" panose="02020603050405020304" pitchFamily="18" charset="0"/>
              </a:rPr>
              <a:t>EF – </a:t>
            </a:r>
            <a:r>
              <a:rPr lang="el-GR" sz="1600" b="1" dirty="0">
                <a:solidFill>
                  <a:schemeClr val="tx1"/>
                </a:solidFill>
                <a:latin typeface="Times New Roman" panose="02020603050405020304" pitchFamily="18" charset="0"/>
                <a:cs typeface="Times New Roman" panose="02020603050405020304" pitchFamily="18" charset="0"/>
              </a:rPr>
              <a:t>λειτουργικής </a:t>
            </a:r>
            <a:r>
              <a:rPr lang="en-US" sz="1600" b="1" dirty="0">
                <a:solidFill>
                  <a:schemeClr val="tx1"/>
                </a:solidFill>
                <a:latin typeface="Times New Roman" panose="02020603050405020304" pitchFamily="18" charset="0"/>
                <a:cs typeface="Times New Roman" panose="02020603050405020304" pitchFamily="18" charset="0"/>
              </a:rPr>
              <a:t>EZ ?</a:t>
            </a:r>
            <a:endParaRPr lang="el-GR" sz="1600" b="1" dirty="0">
              <a:solidFill>
                <a:schemeClr val="tx1"/>
              </a:solidFill>
              <a:latin typeface="Times New Roman" panose="02020603050405020304" pitchFamily="18" charset="0"/>
              <a:cs typeface="Times New Roman" panose="02020603050405020304" pitchFamily="18" charset="0"/>
            </a:endParaRPr>
          </a:p>
          <a:p>
            <a:pPr marL="468000" indent="-457200" algn="just">
              <a:buNone/>
            </a:pPr>
            <a:r>
              <a:rPr lang="en-US" sz="1600"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Τοπογραφικά, η ΗΕΓραφική / λειτουργική ΕΖ συνήθως σχετίζεται, αλλά δεν ταυτίζεται πάντα με μονήρη απεικονιζόμενη μορφολογική βλάβη.</a:t>
            </a:r>
            <a:r>
              <a:rPr lang="en-US" sz="1600" dirty="0">
                <a:solidFill>
                  <a:schemeClr val="tx1"/>
                </a:solidFill>
                <a:latin typeface="Times New Roman" panose="02020603050405020304" pitchFamily="18" charset="0"/>
                <a:cs typeface="Times New Roman" panose="02020603050405020304" pitchFamily="18" charset="0"/>
              </a:rPr>
              <a:t> </a:t>
            </a:r>
            <a:r>
              <a:rPr lang="el-GR" sz="1600" dirty="0">
                <a:solidFill>
                  <a:schemeClr val="tx1"/>
                </a:solidFill>
                <a:latin typeface="Times New Roman" panose="02020603050405020304" pitchFamily="18" charset="0"/>
                <a:cs typeface="Times New Roman" panose="02020603050405020304" pitchFamily="18" charset="0"/>
              </a:rPr>
              <a:t>Πρόβλημα μεγαλύτερο όταν δεν απεικονίζεται βλάβη ή υπάρχουν &gt; 1 βλάβες.</a:t>
            </a:r>
          </a:p>
          <a:p>
            <a:pPr marL="296550" indent="-285750" algn="just"/>
            <a:r>
              <a:rPr lang="el-GR" sz="1600" b="1" dirty="0">
                <a:solidFill>
                  <a:schemeClr val="tx1"/>
                </a:solidFill>
                <a:latin typeface="Times New Roman" pitchFamily="18" charset="0"/>
                <a:cs typeface="Times New Roman" pitchFamily="18" charset="0"/>
              </a:rPr>
              <a:t> </a:t>
            </a:r>
            <a:r>
              <a:rPr lang="el-GR" sz="1600" b="1" u="sng" dirty="0">
                <a:solidFill>
                  <a:schemeClr val="tx1"/>
                </a:solidFill>
                <a:latin typeface="Times New Roman" pitchFamily="18" charset="0"/>
                <a:cs typeface="Times New Roman" pitchFamily="18" charset="0"/>
              </a:rPr>
              <a:t>Ζώνες Επέκτασης (</a:t>
            </a:r>
            <a:r>
              <a:rPr lang="en-US" sz="1600" b="1" u="sng" dirty="0">
                <a:solidFill>
                  <a:schemeClr val="tx1"/>
                </a:solidFill>
                <a:latin typeface="Times New Roman" pitchFamily="18" charset="0"/>
                <a:cs typeface="Times New Roman" pitchFamily="18" charset="0"/>
              </a:rPr>
              <a:t>PZs)</a:t>
            </a:r>
            <a:r>
              <a:rPr lang="el-GR" sz="1600" b="1" u="sng" dirty="0">
                <a:solidFill>
                  <a:schemeClr val="tx1"/>
                </a:solidFill>
                <a:latin typeface="Times New Roman" pitchFamily="18" charset="0"/>
                <a:cs typeface="Times New Roman" pitchFamily="18" charset="0"/>
              </a:rPr>
              <a:t> = </a:t>
            </a:r>
            <a:endParaRPr lang="en-US" sz="1600" b="1" u="sng" dirty="0">
              <a:solidFill>
                <a:schemeClr val="tx1"/>
              </a:solidFill>
              <a:latin typeface="Times New Roman" pitchFamily="18" charset="0"/>
              <a:cs typeface="Times New Roman" pitchFamily="18" charset="0"/>
            </a:endParaRPr>
          </a:p>
          <a:p>
            <a:pPr marL="468000" indent="-457200" algn="just">
              <a:buNone/>
            </a:pPr>
            <a:r>
              <a:rPr lang="en-US" sz="1600" dirty="0">
                <a:solidFill>
                  <a:schemeClr val="tx1"/>
                </a:solidFill>
                <a:latin typeface="Times New Roman" pitchFamily="18" charset="0"/>
                <a:cs typeface="Times New Roman" pitchFamily="18" charset="0"/>
              </a:rPr>
              <a:t>        </a:t>
            </a:r>
            <a:r>
              <a:rPr lang="el-GR" sz="1600" dirty="0">
                <a:solidFill>
                  <a:schemeClr val="tx1"/>
                </a:solidFill>
                <a:latin typeface="Times New Roman" pitchFamily="18" charset="0"/>
                <a:cs typeface="Times New Roman" pitchFamily="18" charset="0"/>
              </a:rPr>
              <a:t>Περιοχές του φλοιού όπου η επιληπτική δραστηριότητα επεκτείνεται, είτε μεσοκρισικά είτε κατά την εξέλιξη μιας κρίσεως.</a:t>
            </a:r>
          </a:p>
        </p:txBody>
      </p:sp>
    </p:spTree>
    <p:extLst>
      <p:ext uri="{BB962C8B-B14F-4D97-AF65-F5344CB8AC3E}">
        <p14:creationId xmlns:p14="http://schemas.microsoft.com/office/powerpoint/2010/main" val="54234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815D-4B52-E923-C657-53E4659F878A}"/>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Functional MRI (fMRI)</a:t>
            </a:r>
          </a:p>
        </p:txBody>
      </p:sp>
      <p:sp>
        <p:nvSpPr>
          <p:cNvPr id="4" name="Content Placeholder 3">
            <a:extLst>
              <a:ext uri="{FF2B5EF4-FFF2-40B4-BE49-F238E27FC236}">
                <a16:creationId xmlns:a16="http://schemas.microsoft.com/office/drawing/2014/main" id="{8D6442EF-2298-00C4-5802-EAF7D93D2B4F}"/>
              </a:ext>
            </a:extLst>
          </p:cNvPr>
          <p:cNvSpPr txBox="1">
            <a:spLocks noGrp="1"/>
          </p:cNvSpPr>
          <p:nvPr>
            <p:ph idx="1"/>
          </p:nvPr>
        </p:nvSpPr>
        <p:spPr>
          <a:xfrm>
            <a:off x="627318" y="1958733"/>
            <a:ext cx="10937363" cy="2404313"/>
          </a:xfrm>
          <a:prstGeom prst="rect">
            <a:avLst/>
          </a:prstGeom>
          <a:noFill/>
        </p:spPr>
        <p:txBody>
          <a:bodyPr wrap="square" rtlCol="0">
            <a:spAutoFit/>
          </a:bodyPr>
          <a:lstStyle/>
          <a:p>
            <a:pPr marL="0" indent="0" algn="just">
              <a:spcBef>
                <a:spcPts val="0"/>
              </a:spcBef>
              <a:buNone/>
            </a:pPr>
            <a:r>
              <a:rPr lang="en-US" sz="1400" b="1" dirty="0">
                <a:latin typeface="Times New Roman" charset="0"/>
                <a:ea typeface="Times New Roman" charset="0"/>
                <a:cs typeface="Times New Roman" charset="0"/>
              </a:rPr>
              <a:t>fMRI</a:t>
            </a:r>
            <a:r>
              <a:rPr lang="en-US" sz="1400" dirty="0">
                <a:latin typeface="Times New Roman" charset="0"/>
                <a:ea typeface="Times New Roman" charset="0"/>
                <a:cs typeface="Times New Roman" charset="0"/>
              </a:rPr>
              <a:t> </a:t>
            </a:r>
            <a:r>
              <a:rPr lang="el-GR" sz="1400" dirty="0">
                <a:latin typeface="Times New Roman" charset="0"/>
                <a:ea typeface="Times New Roman" charset="0"/>
                <a:cs typeface="Times New Roman" charset="0"/>
              </a:rPr>
              <a:t>: Βασική αρχή λειτουργίας = ανίχνευση μαγνητικού σήματος ευαίσθητου στην οξυγόνωση (BOLD imaging: blood oxygenation level dependent</a:t>
            </a:r>
            <a:r>
              <a:rPr lang="en-US" sz="1400" dirty="0">
                <a:latin typeface="Times New Roman" charset="0"/>
                <a:ea typeface="Times New Roman" charset="0"/>
                <a:cs typeface="Times New Roman" charset="0"/>
              </a:rPr>
              <a:t>).</a:t>
            </a:r>
            <a:r>
              <a:rPr lang="el-GR" sz="1400" dirty="0">
                <a:latin typeface="Times New Roman" charset="0"/>
                <a:ea typeface="Times New Roman" charset="0"/>
                <a:cs typeface="Times New Roman" charset="0"/>
              </a:rPr>
              <a:t>  </a:t>
            </a:r>
            <a:endParaRPr lang="en-US" sz="1400" dirty="0">
              <a:latin typeface="Times New Roman" charset="0"/>
              <a:ea typeface="Times New Roman" charset="0"/>
              <a:cs typeface="Times New Roman" charset="0"/>
            </a:endParaRPr>
          </a:p>
          <a:p>
            <a:pPr marL="0" indent="0" algn="just">
              <a:spcBef>
                <a:spcPts val="0"/>
              </a:spcBef>
              <a:buNone/>
            </a:pPr>
            <a:r>
              <a:rPr lang="el-GR" sz="1400" dirty="0">
                <a:latin typeface="Times New Roman" charset="0"/>
                <a:ea typeface="Times New Roman" charset="0"/>
                <a:cs typeface="Times New Roman" charset="0"/>
              </a:rPr>
              <a:t>2 βασικές* μέθοδοι:</a:t>
            </a:r>
            <a:endParaRPr lang="en-GB" sz="1400" dirty="0">
              <a:latin typeface="Times New Roman" charset="0"/>
              <a:ea typeface="Times New Roman" charset="0"/>
              <a:cs typeface="Times New Roman" charset="0"/>
            </a:endParaRPr>
          </a:p>
          <a:p>
            <a:pPr marL="0" indent="0" algn="just">
              <a:spcBef>
                <a:spcPts val="0"/>
              </a:spcBef>
              <a:buNone/>
            </a:pPr>
            <a:r>
              <a:rPr lang="en-US" sz="1600" b="1" dirty="0">
                <a:latin typeface="Times New Roman" charset="0"/>
                <a:ea typeface="Times New Roman" charset="0"/>
                <a:cs typeface="Times New Roman" charset="0"/>
              </a:rPr>
              <a:t>1) Task-based fMRI</a:t>
            </a:r>
          </a:p>
          <a:p>
            <a:pPr algn="just">
              <a:spcBef>
                <a:spcPts val="0"/>
              </a:spcBef>
            </a:pPr>
            <a:r>
              <a:rPr lang="en-US" sz="1400" dirty="0">
                <a:latin typeface="Times New Roman" charset="0"/>
                <a:ea typeface="Times New Roman" charset="0"/>
                <a:cs typeface="Times New Roman" charset="0"/>
              </a:rPr>
              <a:t> </a:t>
            </a:r>
            <a:r>
              <a:rPr lang="el-GR" sz="1400" dirty="0">
                <a:latin typeface="Times New Roman" charset="0"/>
                <a:ea typeface="Times New Roman" charset="0"/>
                <a:cs typeface="Times New Roman" charset="0"/>
              </a:rPr>
              <a:t>Από το σήμα κατά τη διάρκεια του </a:t>
            </a:r>
            <a:r>
              <a:rPr lang="en-US" sz="1400" dirty="0">
                <a:latin typeface="Times New Roman" charset="0"/>
                <a:ea typeface="Times New Roman" charset="0"/>
                <a:cs typeface="Times New Roman" charset="0"/>
              </a:rPr>
              <a:t>task αφα</a:t>
            </a:r>
            <a:r>
              <a:rPr lang="en-US" sz="1400" dirty="0" err="1">
                <a:latin typeface="Times New Roman" charset="0"/>
                <a:ea typeface="Times New Roman" charset="0"/>
                <a:cs typeface="Times New Roman" charset="0"/>
              </a:rPr>
              <a:t>ιρείτ</a:t>
            </a:r>
            <a:r>
              <a:rPr lang="en-US" sz="1400" dirty="0">
                <a:latin typeface="Times New Roman" charset="0"/>
                <a:ea typeface="Times New Roman" charset="0"/>
                <a:cs typeface="Times New Roman" charset="0"/>
              </a:rPr>
              <a:t>αι το σήμα </a:t>
            </a:r>
            <a:r>
              <a:rPr lang="el-GR" sz="1400" dirty="0">
                <a:latin typeface="Times New Roman" charset="0"/>
                <a:ea typeface="Times New Roman" charset="0"/>
                <a:cs typeface="Times New Roman" charset="0"/>
              </a:rPr>
              <a:t>κατάστασης ηρεμίας </a:t>
            </a:r>
            <a:r>
              <a:rPr lang="en-US" sz="1400" dirty="0">
                <a:latin typeface="Times New Roman" charset="0"/>
                <a:ea typeface="Times New Roman" charset="0"/>
                <a:cs typeface="Times New Roman" charset="0"/>
              </a:rPr>
              <a:t>(resting state)</a:t>
            </a:r>
          </a:p>
          <a:p>
            <a:pPr marL="0" indent="0" algn="just">
              <a:spcBef>
                <a:spcPts val="0"/>
              </a:spcBef>
              <a:buNone/>
            </a:pPr>
            <a:r>
              <a:rPr lang="el-GR" sz="1400" dirty="0">
                <a:latin typeface="Times New Roman" charset="0"/>
                <a:ea typeface="Times New Roman" charset="0"/>
                <a:cs typeface="Times New Roman" charset="0"/>
              </a:rPr>
              <a:t>         π.χ. Ερώτηση: τι κάνει ο απεικονιζόμενος ?</a:t>
            </a:r>
            <a:r>
              <a:rPr lang="en-US" sz="1400" dirty="0">
                <a:latin typeface="Times New Roman" charset="0"/>
                <a:ea typeface="Times New Roman" charset="0"/>
                <a:cs typeface="Times New Roman" charset="0"/>
              </a:rPr>
              <a:t> </a:t>
            </a:r>
          </a:p>
          <a:p>
            <a:pPr algn="just">
              <a:spcBef>
                <a:spcPts val="0"/>
              </a:spcBef>
            </a:pPr>
            <a:r>
              <a:rPr lang="el-GR" sz="1400" dirty="0">
                <a:effectLst/>
                <a:latin typeface="Times New Roman" charset="0"/>
                <a:ea typeface="Times New Roman" charset="0"/>
                <a:cs typeface="Times New Roman" charset="0"/>
              </a:rPr>
              <a:t>Κατά τη σκέψη της απάντησης, η μέγιστη αύξηση αιμάτωσης συγκριτικά με την κατάσταση ηρεμίας καταγράφεται στην περιοχή του </a:t>
            </a:r>
            <a:r>
              <a:rPr lang="en-US" sz="1400" dirty="0">
                <a:effectLst/>
                <a:latin typeface="Times New Roman" charset="0"/>
                <a:ea typeface="Times New Roman" charset="0"/>
                <a:cs typeface="Times New Roman" charset="0"/>
              </a:rPr>
              <a:t>Broca.</a:t>
            </a:r>
          </a:p>
          <a:p>
            <a:pPr algn="just"/>
            <a:endParaRPr lang="el-GR" dirty="0">
              <a:latin typeface="Times New Roman" charset="0"/>
              <a:ea typeface="Times New Roman" charset="0"/>
              <a:cs typeface="Times New Roman" charset="0"/>
            </a:endParaRPr>
          </a:p>
        </p:txBody>
      </p:sp>
      <p:pic>
        <p:nvPicPr>
          <p:cNvPr id="5" name="Picture 1" descr="Description: 25.jpg">
            <a:extLst>
              <a:ext uri="{FF2B5EF4-FFF2-40B4-BE49-F238E27FC236}">
                <a16:creationId xmlns:a16="http://schemas.microsoft.com/office/drawing/2014/main" id="{D796C9B5-53CF-CB5E-7C28-F44F577AB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255" y="2334328"/>
            <a:ext cx="1608415" cy="128477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Description: Lee'12~F3_part.jpg">
            <a:extLst>
              <a:ext uri="{FF2B5EF4-FFF2-40B4-BE49-F238E27FC236}">
                <a16:creationId xmlns:a16="http://schemas.microsoft.com/office/drawing/2014/main" id="{D325ADE4-314F-63A1-088C-FB88D669B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676" y="3917449"/>
            <a:ext cx="6185599" cy="157503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F42951-8924-9BAC-C02A-31DD3D3707B6}"/>
              </a:ext>
            </a:extLst>
          </p:cNvPr>
          <p:cNvSpPr txBox="1"/>
          <p:nvPr/>
        </p:nvSpPr>
        <p:spPr>
          <a:xfrm>
            <a:off x="8654852" y="4327602"/>
            <a:ext cx="1423219" cy="1107996"/>
          </a:xfrm>
          <a:prstGeom prst="rect">
            <a:avLst/>
          </a:prstGeom>
          <a:noFill/>
        </p:spPr>
        <p:txBody>
          <a:bodyPr wrap="square">
            <a:spAutoFit/>
          </a:bodyPr>
          <a:lstStyle/>
          <a:p>
            <a:r>
              <a:rPr lang="el-GR" sz="1100" dirty="0">
                <a:latin typeface="Times New Roman"/>
                <a:cs typeface="Times New Roman"/>
              </a:rPr>
              <a:t>εικόνα από: </a:t>
            </a:r>
            <a:r>
              <a:rPr lang="en-US" sz="1100" dirty="0">
                <a:latin typeface="Times New Roman"/>
                <a:cs typeface="Times New Roman"/>
              </a:rPr>
              <a:t>Lee et al., 2012, J </a:t>
            </a:r>
            <a:r>
              <a:rPr lang="en-US" sz="1100" dirty="0" err="1">
                <a:latin typeface="Times New Roman"/>
                <a:cs typeface="Times New Roman"/>
              </a:rPr>
              <a:t>Neurosci</a:t>
            </a:r>
            <a:r>
              <a:rPr lang="en-US" sz="1100" dirty="0">
                <a:latin typeface="Times New Roman"/>
                <a:cs typeface="Times New Roman"/>
              </a:rPr>
              <a:t>, 32, 3942-8</a:t>
            </a:r>
            <a:r>
              <a:rPr lang="en-US" sz="1100" dirty="0">
                <a:effectLst/>
                <a:latin typeface="Times New Roman"/>
                <a:cs typeface="Times New Roman"/>
              </a:rPr>
              <a:t> </a:t>
            </a:r>
            <a:r>
              <a:rPr lang="el-GR" sz="1100" dirty="0">
                <a:effectLst/>
                <a:latin typeface="Times New Roman"/>
                <a:cs typeface="Times New Roman"/>
              </a:rPr>
              <a:t>– ενεργοποίηση της περιοχής </a:t>
            </a:r>
            <a:r>
              <a:rPr lang="en-GB" sz="1100" dirty="0" err="1">
                <a:latin typeface="Times New Roman"/>
                <a:cs typeface="Times New Roman"/>
              </a:rPr>
              <a:t>broca</a:t>
            </a:r>
            <a:r>
              <a:rPr lang="en-GB" sz="1100" dirty="0">
                <a:latin typeface="Times New Roman"/>
                <a:cs typeface="Times New Roman"/>
              </a:rPr>
              <a:t> </a:t>
            </a:r>
            <a:r>
              <a:rPr lang="el-GR" sz="1100" dirty="0">
                <a:latin typeface="Times New Roman"/>
                <a:cs typeface="Times New Roman"/>
              </a:rPr>
              <a:t>σε </a:t>
            </a:r>
            <a:r>
              <a:rPr lang="en-GB" sz="1100" dirty="0">
                <a:latin typeface="Times New Roman"/>
                <a:cs typeface="Times New Roman"/>
              </a:rPr>
              <a:t>task based </a:t>
            </a:r>
            <a:r>
              <a:rPr lang="en-GB" sz="1100" dirty="0" err="1">
                <a:latin typeface="Times New Roman"/>
                <a:cs typeface="Times New Roman"/>
              </a:rPr>
              <a:t>fmri</a:t>
            </a:r>
            <a:endParaRPr lang="en-US" sz="1100" dirty="0">
              <a:latin typeface="Times New Roman"/>
              <a:cs typeface="Times New Roman"/>
            </a:endParaRPr>
          </a:p>
        </p:txBody>
      </p:sp>
    </p:spTree>
    <p:extLst>
      <p:ext uri="{BB962C8B-B14F-4D97-AF65-F5344CB8AC3E}">
        <p14:creationId xmlns:p14="http://schemas.microsoft.com/office/powerpoint/2010/main" val="146402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65C4-4BD5-06A2-43C9-AA79D0D6B5D2}"/>
              </a:ext>
            </a:extLst>
          </p:cNvPr>
          <p:cNvSpPr>
            <a:spLocks noGrp="1"/>
          </p:cNvSpPr>
          <p:nvPr>
            <p:ph type="title"/>
          </p:nvPr>
        </p:nvSpPr>
        <p:spPr/>
        <p:txBody>
          <a:bodyPr/>
          <a:lstStyle/>
          <a:p>
            <a:r>
              <a:rPr lang="en-US" sz="3200" dirty="0">
                <a:latin typeface="Times New Roman" charset="0"/>
                <a:ea typeface="Times New Roman" charset="0"/>
                <a:cs typeface="Times New Roman" charset="0"/>
              </a:rPr>
              <a:t>Resting State fMRI (RS-fMRI)</a:t>
            </a:r>
            <a:br>
              <a:rPr lang="el-GR" sz="3200" b="1" dirty="0">
                <a:latin typeface="Times New Roman" charset="0"/>
                <a:ea typeface="Times New Roman" charset="0"/>
                <a:cs typeface="Times New Roman" charset="0"/>
              </a:rPr>
            </a:br>
            <a:endParaRPr lang="en-GB" dirty="0"/>
          </a:p>
        </p:txBody>
      </p:sp>
      <p:sp>
        <p:nvSpPr>
          <p:cNvPr id="3" name="Content Placeholder 2">
            <a:extLst>
              <a:ext uri="{FF2B5EF4-FFF2-40B4-BE49-F238E27FC236}">
                <a16:creationId xmlns:a16="http://schemas.microsoft.com/office/drawing/2014/main" id="{620A8C15-65E6-E140-F827-042833D86E86}"/>
              </a:ext>
            </a:extLst>
          </p:cNvPr>
          <p:cNvSpPr>
            <a:spLocks noGrp="1"/>
          </p:cNvSpPr>
          <p:nvPr>
            <p:ph idx="1"/>
          </p:nvPr>
        </p:nvSpPr>
        <p:spPr>
          <a:xfrm>
            <a:off x="134057" y="1966570"/>
            <a:ext cx="6866511" cy="4086911"/>
          </a:xfrm>
        </p:spPr>
        <p:txBody>
          <a:bodyPr>
            <a:normAutofit fontScale="85000" lnSpcReduction="10000"/>
          </a:bodyPr>
          <a:lstStyle/>
          <a:p>
            <a:pPr marL="0" indent="0" algn="just">
              <a:buNone/>
            </a:pPr>
            <a:r>
              <a:rPr lang="en-US" sz="1900" b="1" dirty="0">
                <a:latin typeface="Times New Roman" charset="0"/>
                <a:ea typeface="Times New Roman" charset="0"/>
                <a:cs typeface="Times New Roman" charset="0"/>
              </a:rPr>
              <a:t>(2) Resting State fMRI (RS-fMRI)</a:t>
            </a:r>
            <a:endParaRPr lang="el-GR" sz="1900" b="1" dirty="0">
              <a:latin typeface="Times New Roman" charset="0"/>
              <a:ea typeface="Times New Roman" charset="0"/>
              <a:cs typeface="Times New Roman" charset="0"/>
            </a:endParaRPr>
          </a:p>
          <a:p>
            <a:pPr algn="just"/>
            <a:r>
              <a:rPr lang="el-GR" sz="1800" dirty="0">
                <a:latin typeface="Times New Roman" charset="0"/>
                <a:ea typeface="Times New Roman" charset="0"/>
                <a:cs typeface="Times New Roman" charset="0"/>
              </a:rPr>
              <a:t>Στον εγκέφαλο ακόμα και κατά την ηρεμία λειτουργούν πολλά </a:t>
            </a:r>
            <a:r>
              <a:rPr lang="el-GR" sz="1800" b="1" dirty="0">
                <a:latin typeface="Times New Roman" charset="0"/>
                <a:ea typeface="Times New Roman" charset="0"/>
                <a:cs typeface="Times New Roman" charset="0"/>
              </a:rPr>
              <a:t>ενδογενή δίκτυα </a:t>
            </a:r>
            <a:r>
              <a:rPr lang="el-GR" sz="1800" dirty="0">
                <a:latin typeface="Times New Roman" charset="0"/>
                <a:ea typeface="Times New Roman" charset="0"/>
                <a:cs typeface="Times New Roman" charset="0"/>
              </a:rPr>
              <a:t>που υποστηρίζουν φυσιολογικές λειτουργίες </a:t>
            </a:r>
          </a:p>
          <a:p>
            <a:pPr marL="0" indent="0" algn="just">
              <a:buNone/>
            </a:pPr>
            <a:r>
              <a:rPr lang="el-GR" sz="1800" dirty="0">
                <a:latin typeface="Times New Roman" charset="0"/>
                <a:ea typeface="Times New Roman" charset="0"/>
                <a:cs typeface="Times New Roman" charset="0"/>
              </a:rPr>
              <a:t>(Δίκτυα: </a:t>
            </a:r>
            <a:r>
              <a:rPr lang="en-US" sz="1800" dirty="0">
                <a:latin typeface="Times New Roman" charset="0"/>
                <a:ea typeface="Times New Roman" charset="0"/>
                <a:cs typeface="Times New Roman" charset="0"/>
              </a:rPr>
              <a:t>default mode,  executive control left,  executive control right,</a:t>
            </a:r>
            <a:r>
              <a:rPr lang="el-GR" sz="1800" dirty="0">
                <a:latin typeface="Times New Roman" charset="0"/>
                <a:ea typeface="Times New Roman" charset="0"/>
                <a:cs typeface="Times New Roman" charset="0"/>
              </a:rPr>
              <a:t> </a:t>
            </a:r>
            <a:r>
              <a:rPr lang="en-US" sz="1800" dirty="0">
                <a:latin typeface="Times New Roman" charset="0"/>
                <a:ea typeface="Times New Roman" charset="0"/>
                <a:cs typeface="Times New Roman" charset="0"/>
              </a:rPr>
              <a:t>visual lateral, visual medial,  visual occipital,  auditory, sensorimotor</a:t>
            </a:r>
            <a:r>
              <a:rPr lang="el-GR" sz="1800" dirty="0">
                <a:latin typeface="Times New Roman" charset="0"/>
                <a:ea typeface="Times New Roman" charset="0"/>
                <a:cs typeface="Times New Roman" charset="0"/>
              </a:rPr>
              <a:t>, </a:t>
            </a:r>
            <a:r>
              <a:rPr lang="en-US" sz="1800" dirty="0">
                <a:latin typeface="Times New Roman" charset="0"/>
                <a:ea typeface="Times New Roman" charset="0"/>
                <a:cs typeface="Times New Roman" charset="0"/>
              </a:rPr>
              <a:t> salience</a:t>
            </a:r>
            <a:r>
              <a:rPr lang="el-GR" sz="1800" dirty="0">
                <a:latin typeface="Times New Roman" charset="0"/>
                <a:ea typeface="Times New Roman" charset="0"/>
                <a:cs typeface="Times New Roman" charset="0"/>
              </a:rPr>
              <a:t>,</a:t>
            </a:r>
            <a:r>
              <a:rPr lang="en-US" sz="1800" dirty="0">
                <a:latin typeface="Times New Roman" charset="0"/>
                <a:ea typeface="Times New Roman" charset="0"/>
                <a:cs typeface="Times New Roman" charset="0"/>
              </a:rPr>
              <a:t>  language</a:t>
            </a:r>
            <a:r>
              <a:rPr lang="el-GR" sz="1800" dirty="0">
                <a:latin typeface="Times New Roman" charset="0"/>
                <a:ea typeface="Times New Roman" charset="0"/>
                <a:cs typeface="Times New Roman" charset="0"/>
              </a:rPr>
              <a:t>, </a:t>
            </a:r>
            <a:r>
              <a:rPr lang="en-US" sz="1800" dirty="0">
                <a:latin typeface="Times New Roman" charset="0"/>
                <a:ea typeface="Times New Roman" charset="0"/>
                <a:cs typeface="Times New Roman" charset="0"/>
              </a:rPr>
              <a:t>hippocampal</a:t>
            </a:r>
            <a:r>
              <a:rPr lang="el-GR" sz="1800" dirty="0">
                <a:latin typeface="Times New Roman" charset="0"/>
                <a:ea typeface="Times New Roman" charset="0"/>
                <a:cs typeface="Times New Roman" charset="0"/>
              </a:rPr>
              <a:t>,</a:t>
            </a:r>
            <a:r>
              <a:rPr lang="en-US" sz="1800" dirty="0">
                <a:latin typeface="Times New Roman" charset="0"/>
                <a:ea typeface="Times New Roman" charset="0"/>
                <a:cs typeface="Times New Roman" charset="0"/>
              </a:rPr>
              <a:t> cerebellar</a:t>
            </a:r>
            <a:r>
              <a:rPr lang="el-GR" sz="1800" dirty="0">
                <a:latin typeface="Times New Roman" charset="0"/>
                <a:ea typeface="Times New Roman" charset="0"/>
                <a:cs typeface="Times New Roman" charset="0"/>
              </a:rPr>
              <a:t>)</a:t>
            </a:r>
            <a:r>
              <a:rPr lang="en-US" sz="1800" dirty="0">
                <a:effectLst/>
                <a:latin typeface="Times New Roman" charset="0"/>
                <a:ea typeface="Times New Roman" charset="0"/>
                <a:cs typeface="Times New Roman" charset="0"/>
              </a:rPr>
              <a:t> </a:t>
            </a:r>
            <a:endParaRPr lang="el-GR" sz="1800" dirty="0">
              <a:latin typeface="Times New Roman" charset="0"/>
              <a:ea typeface="Times New Roman" charset="0"/>
              <a:cs typeface="Times New Roman" charset="0"/>
            </a:endParaRPr>
          </a:p>
          <a:p>
            <a:pPr algn="just"/>
            <a:r>
              <a:rPr lang="el-GR" sz="1800" dirty="0">
                <a:latin typeface="Times New Roman" charset="0"/>
                <a:ea typeface="Times New Roman" charset="0"/>
                <a:cs typeface="Times New Roman" charset="0"/>
              </a:rPr>
              <a:t>Στην </a:t>
            </a:r>
            <a:r>
              <a:rPr lang="en-US" sz="1800" dirty="0">
                <a:latin typeface="Times New Roman" charset="0"/>
                <a:ea typeface="Times New Roman" charset="0"/>
                <a:cs typeface="Times New Roman" charset="0"/>
              </a:rPr>
              <a:t>RS-fMRI </a:t>
            </a:r>
            <a:r>
              <a:rPr lang="el-GR" sz="1800" dirty="0">
                <a:latin typeface="Times New Roman" charset="0"/>
                <a:ea typeface="Times New Roman" charset="0"/>
                <a:cs typeface="Times New Roman" charset="0"/>
              </a:rPr>
              <a:t>το κάθε δίκτυο απεικονίζεται ως σύνολο περιοχών με υψηλή μεταξύ τους συνδεσιμότητα (</a:t>
            </a:r>
            <a:r>
              <a:rPr lang="en-US" sz="1800" dirty="0">
                <a:latin typeface="Times New Roman" charset="0"/>
                <a:ea typeface="Times New Roman" charset="0"/>
                <a:cs typeface="Times New Roman" charset="0"/>
              </a:rPr>
              <a:t>connectivity)</a:t>
            </a:r>
          </a:p>
          <a:p>
            <a:pPr algn="just"/>
            <a:r>
              <a:rPr lang="el-GR" sz="1800" b="1" dirty="0">
                <a:latin typeface="Times New Roman" charset="0"/>
                <a:ea typeface="Times New Roman" charset="0"/>
                <a:cs typeface="Times New Roman" charset="0"/>
              </a:rPr>
              <a:t>ΕΖ στην </a:t>
            </a:r>
            <a:r>
              <a:rPr lang="en-US" sz="1800" b="1" dirty="0">
                <a:latin typeface="Times New Roman" charset="0"/>
                <a:ea typeface="Times New Roman" charset="0"/>
                <a:cs typeface="Times New Roman" charset="0"/>
              </a:rPr>
              <a:t>RS-fMRI</a:t>
            </a:r>
            <a:r>
              <a:rPr lang="el-GR" sz="1800" b="1" dirty="0">
                <a:latin typeface="Times New Roman" charset="0"/>
                <a:ea typeface="Times New Roman" charset="0"/>
                <a:cs typeface="Times New Roman" charset="0"/>
              </a:rPr>
              <a:t> ?</a:t>
            </a:r>
            <a:endParaRPr lang="en-US" sz="1800" b="1" dirty="0">
              <a:latin typeface="Times New Roman" charset="0"/>
              <a:ea typeface="Times New Roman" charset="0"/>
              <a:cs typeface="Times New Roman" charset="0"/>
            </a:endParaRPr>
          </a:p>
          <a:p>
            <a:pPr marL="0" indent="0" algn="just">
              <a:buNone/>
            </a:pPr>
            <a:r>
              <a:rPr lang="el-GR" sz="1800" dirty="0">
                <a:latin typeface="Times New Roman" charset="0"/>
                <a:ea typeface="Times New Roman" charset="0"/>
                <a:cs typeface="Times New Roman" charset="0"/>
              </a:rPr>
              <a:t>Έως τώρα περιορισμένες μελέτες. </a:t>
            </a:r>
          </a:p>
          <a:p>
            <a:pPr marL="0" indent="0" algn="just">
              <a:buNone/>
            </a:pPr>
            <a:r>
              <a:rPr lang="el-GR" sz="1800" dirty="0">
                <a:latin typeface="Times New Roman" charset="0"/>
                <a:ea typeface="Times New Roman" charset="0"/>
                <a:cs typeface="Times New Roman" charset="0"/>
              </a:rPr>
              <a:t>Ενδείξεις ότι ύποπτες περιοχές υψηλής</a:t>
            </a:r>
            <a:r>
              <a:rPr lang="en-US" sz="1800" dirty="0">
                <a:latin typeface="Times New Roman" charset="0"/>
                <a:ea typeface="Times New Roman" charset="0"/>
                <a:cs typeface="Times New Roman" charset="0"/>
              </a:rPr>
              <a:t> </a:t>
            </a:r>
            <a:r>
              <a:rPr lang="el-GR" sz="1800" dirty="0">
                <a:latin typeface="Times New Roman" charset="0"/>
                <a:ea typeface="Times New Roman" charset="0"/>
                <a:cs typeface="Times New Roman" charset="0"/>
              </a:rPr>
              <a:t>συνδεσιμότητας αλληλεπικαλύπτονται ή και ταυτίζονται με αυτές που αναδεικνύονται ως ΕΖ σε ενδοκράνιο ΗΕΓ</a:t>
            </a:r>
            <a:endParaRPr lang="en-US" sz="1800" dirty="0">
              <a:latin typeface="Times New Roman" charset="0"/>
              <a:ea typeface="Times New Roman" charset="0"/>
              <a:cs typeface="Times New Roman" charset="0"/>
            </a:endParaRPr>
          </a:p>
          <a:p>
            <a:pPr algn="just"/>
            <a:endParaRPr lang="en-GB" dirty="0"/>
          </a:p>
        </p:txBody>
      </p:sp>
      <p:pic>
        <p:nvPicPr>
          <p:cNvPr id="4" name="Picture 2" descr="https://upload.wikimedia.org/wikipedia/commons/f/f1/RestingStateModels.jpg">
            <a:extLst>
              <a:ext uri="{FF2B5EF4-FFF2-40B4-BE49-F238E27FC236}">
                <a16:creationId xmlns:a16="http://schemas.microsoft.com/office/drawing/2014/main" id="{1899000C-5C1E-6CB8-9A17-FB50687B0590}"/>
              </a:ext>
            </a:extLst>
          </p:cNvPr>
          <p:cNvPicPr>
            <a:picLocks noChangeAspect="1" noChangeArrowheads="1"/>
          </p:cNvPicPr>
          <p:nvPr/>
        </p:nvPicPr>
        <p:blipFill>
          <a:blip r:embed="rId2" cstate="print"/>
          <a:srcRect/>
          <a:stretch>
            <a:fillRect/>
          </a:stretch>
        </p:blipFill>
        <p:spPr bwMode="auto">
          <a:xfrm>
            <a:off x="7472516" y="1914528"/>
            <a:ext cx="3889736" cy="4138953"/>
          </a:xfrm>
          <a:prstGeom prst="rect">
            <a:avLst/>
          </a:prstGeom>
          <a:noFill/>
        </p:spPr>
      </p:pic>
      <p:sp>
        <p:nvSpPr>
          <p:cNvPr id="6" name="TextBox 5">
            <a:extLst>
              <a:ext uri="{FF2B5EF4-FFF2-40B4-BE49-F238E27FC236}">
                <a16:creationId xmlns:a16="http://schemas.microsoft.com/office/drawing/2014/main" id="{735B5874-B231-074B-1123-DB3B230ABF04}"/>
              </a:ext>
            </a:extLst>
          </p:cNvPr>
          <p:cNvSpPr txBox="1"/>
          <p:nvPr/>
        </p:nvSpPr>
        <p:spPr>
          <a:xfrm>
            <a:off x="11362252" y="3721252"/>
            <a:ext cx="829748" cy="1615827"/>
          </a:xfrm>
          <a:prstGeom prst="rect">
            <a:avLst/>
          </a:prstGeom>
          <a:noFill/>
        </p:spPr>
        <p:txBody>
          <a:bodyPr wrap="square">
            <a:spAutoFit/>
          </a:bodyPr>
          <a:lstStyle/>
          <a:p>
            <a:r>
              <a:rPr lang="en-US" sz="1100" dirty="0"/>
              <a:t>Moussa et al. 2012, </a:t>
            </a:r>
            <a:r>
              <a:rPr lang="en-US" sz="1100" dirty="0" err="1"/>
              <a:t>PLoS</a:t>
            </a:r>
            <a:r>
              <a:rPr lang="en-US" sz="1100" dirty="0"/>
              <a:t> One; 7(8): e44428- </a:t>
            </a:r>
            <a:r>
              <a:rPr lang="el-GR" sz="1100" dirty="0"/>
              <a:t>παρα-δείγματα ενδογενών δικτύων</a:t>
            </a:r>
            <a:endParaRPr lang="en-GB" sz="1100" dirty="0"/>
          </a:p>
        </p:txBody>
      </p:sp>
    </p:spTree>
    <p:extLst>
      <p:ext uri="{BB962C8B-B14F-4D97-AF65-F5344CB8AC3E}">
        <p14:creationId xmlns:p14="http://schemas.microsoft.com/office/powerpoint/2010/main" val="159489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985DA-EF49-42E6-1FC6-CD7EA3EF7EEA}"/>
              </a:ext>
            </a:extLst>
          </p:cNvPr>
          <p:cNvSpPr>
            <a:spLocks noGrp="1"/>
          </p:cNvSpPr>
          <p:nvPr>
            <p:ph type="title"/>
          </p:nvPr>
        </p:nvSpPr>
        <p:spPr>
          <a:xfrm>
            <a:off x="1451579" y="804519"/>
            <a:ext cx="9603275" cy="1049235"/>
          </a:xfrm>
        </p:spPr>
        <p:txBody>
          <a:bodyPr>
            <a:normAutofit/>
          </a:bodyPr>
          <a:lstStyle/>
          <a:p>
            <a:r>
              <a:rPr lang="el-GR" dirty="0">
                <a:latin typeface="Times New Roman" panose="02020603050405020304" pitchFamily="18" charset="0"/>
                <a:cs typeface="Times New Roman" panose="02020603050405020304" pitchFamily="18" charset="0"/>
              </a:rPr>
              <a:t>Συνοψη ευρηματων βιβλιογραφιασ</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531E20-206C-1AFD-8642-8E02C923DFDD}"/>
              </a:ext>
            </a:extLst>
          </p:cNvPr>
          <p:cNvSpPr>
            <a:spLocks noGrp="1"/>
          </p:cNvSpPr>
          <p:nvPr>
            <p:ph idx="1"/>
          </p:nvPr>
        </p:nvSpPr>
        <p:spPr>
          <a:xfrm>
            <a:off x="89452" y="2015734"/>
            <a:ext cx="9153939" cy="3937805"/>
          </a:xfrm>
        </p:spPr>
        <p:txBody>
          <a:bodyPr>
            <a:normAutofit fontScale="92500" lnSpcReduction="10000"/>
          </a:bodyPr>
          <a:lstStyle/>
          <a:p>
            <a:pPr marL="0" indent="0" algn="just">
              <a:lnSpc>
                <a:spcPct val="110000"/>
              </a:lnSpc>
              <a:spcBef>
                <a:spcPts val="600"/>
              </a:spcBef>
              <a:spcAft>
                <a:spcPts val="600"/>
              </a:spcAft>
              <a:buNone/>
            </a:pPr>
            <a:r>
              <a:rPr lang="el-GR" sz="1400" dirty="0">
                <a:effectLst/>
                <a:latin typeface="Times New Roman" panose="02020603050405020304" pitchFamily="18" charset="0"/>
                <a:ea typeface="MS Mincho" panose="02020609040205080304" pitchFamily="49" charset="-128"/>
                <a:cs typeface="Times New Roman" panose="02020603050405020304" pitchFamily="18" charset="0"/>
              </a:rPr>
              <a:t>Η </a:t>
            </a:r>
            <a:r>
              <a:rPr lang="en-US" sz="1400" dirty="0" err="1">
                <a:effectLst/>
                <a:latin typeface="Times New Roman" panose="02020603050405020304" pitchFamily="18" charset="0"/>
                <a:ea typeface="MS Mincho" panose="02020609040205080304" pitchFamily="49" charset="-128"/>
                <a:cs typeface="Times New Roman" panose="02020603050405020304" pitchFamily="18" charset="0"/>
              </a:rPr>
              <a:t>rs</a:t>
            </a:r>
            <a:r>
              <a:rPr lang="el-GR" sz="1400"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1400" dirty="0">
                <a:effectLst/>
                <a:latin typeface="Times New Roman" panose="02020603050405020304" pitchFamily="18" charset="0"/>
                <a:ea typeface="MS Mincho" panose="02020609040205080304" pitchFamily="49" charset="-128"/>
                <a:cs typeface="Times New Roman" panose="02020603050405020304" pitchFamily="18" charset="0"/>
              </a:rPr>
              <a:t>fMRI</a:t>
            </a:r>
            <a:r>
              <a:rPr lang="el-GR" sz="1400" dirty="0">
                <a:effectLst/>
                <a:latin typeface="Times New Roman" panose="02020603050405020304" pitchFamily="18" charset="0"/>
                <a:ea typeface="MS Mincho" panose="02020609040205080304" pitchFamily="49" charset="-128"/>
                <a:cs typeface="Times New Roman" panose="02020603050405020304" pitchFamily="18" charset="0"/>
              </a:rPr>
              <a:t> χρησιμοποιείται την τελευταία δεκαετία και στην επιληψία, τόσο για την εντόπιση και χαρτογράφηση της ΕΖ όσο και για την επισήμανση μεταβολών που τα ενδογενή νευρωνικά δίκτυα υφίστανται στην επιληψία</a:t>
            </a:r>
            <a:r>
              <a:rPr lang="el-GR" sz="1400" dirty="0">
                <a:effectLst/>
                <a:latin typeface="Calibri" panose="020F0502020204030204" pitchFamily="34" charset="0"/>
                <a:ea typeface="MS Mincho" panose="02020609040205080304" pitchFamily="49" charset="-128"/>
                <a:cs typeface="Times New Roman" panose="02020603050405020304" pitchFamily="18" charset="0"/>
              </a:rPr>
              <a:t> </a:t>
            </a:r>
            <a:r>
              <a:rPr lang="el-GR" sz="1400"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Barnett et al</a:t>
            </a:r>
            <a:r>
              <a:rPr lang="el-GR" sz="1400" i="1" dirty="0">
                <a:effectLst/>
                <a:latin typeface="Times New Roman" panose="02020603050405020304" pitchFamily="18" charset="0"/>
                <a:ea typeface="MS Mincho" panose="02020609040205080304" pitchFamily="49" charset="-128"/>
                <a:cs typeface="Times New Roman" panose="02020603050405020304" pitchFamily="18" charset="0"/>
              </a:rPr>
              <a:t>., 2017, </a:t>
            </a:r>
            <a:r>
              <a:rPr lang="en-US" sz="1400" i="1" dirty="0">
                <a:effectLst/>
                <a:latin typeface="Times New Roman" panose="02020603050405020304" pitchFamily="18" charset="0"/>
                <a:ea typeface="MS Mincho" panose="02020609040205080304" pitchFamily="49" charset="-128"/>
                <a:cs typeface="Times New Roman" panose="02020603050405020304" pitchFamily="18" charset="0"/>
              </a:rPr>
              <a:t>Neuroimaging Clin N Am</a:t>
            </a:r>
            <a:r>
              <a:rPr lang="el-GR" sz="1400" i="1" dirty="0">
                <a:effectLst/>
                <a:latin typeface="Times New Roman" panose="02020603050405020304" pitchFamily="18" charset="0"/>
                <a:ea typeface="MS Mincho" panose="02020609040205080304" pitchFamily="49" charset="-128"/>
                <a:cs typeface="Times New Roman" panose="02020603050405020304" pitchFamily="18" charset="0"/>
              </a:rPr>
              <a:t>, 27, 697-708</a:t>
            </a:r>
            <a:r>
              <a:rPr lang="el-GR" sz="1400" dirty="0">
                <a:effectLst/>
                <a:latin typeface="Times New Roman" panose="02020603050405020304" pitchFamily="18" charset="0"/>
                <a:ea typeface="MS Mincho" panose="02020609040205080304" pitchFamily="49" charset="-128"/>
                <a:cs typeface="Times New Roman" panose="02020603050405020304" pitchFamily="18" charset="0"/>
              </a:rPr>
              <a:t>). Μελέτες </a:t>
            </a:r>
            <a:r>
              <a:rPr lang="en-US" sz="1400" dirty="0" err="1">
                <a:effectLst/>
                <a:latin typeface="Times New Roman" panose="02020603050405020304" pitchFamily="18" charset="0"/>
                <a:ea typeface="MS Mincho" panose="02020609040205080304" pitchFamily="49" charset="-128"/>
                <a:cs typeface="Times New Roman" panose="02020603050405020304" pitchFamily="18" charset="0"/>
              </a:rPr>
              <a:t>rs</a:t>
            </a:r>
            <a:r>
              <a:rPr lang="el-GR" sz="1400"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1400" dirty="0">
                <a:effectLst/>
                <a:latin typeface="Times New Roman" panose="02020603050405020304" pitchFamily="18" charset="0"/>
                <a:ea typeface="MS Mincho" panose="02020609040205080304" pitchFamily="49" charset="-128"/>
                <a:cs typeface="Times New Roman" panose="02020603050405020304" pitchFamily="18" charset="0"/>
              </a:rPr>
              <a:t>fMRI </a:t>
            </a:r>
            <a:r>
              <a:rPr lang="el-GR" sz="1400" dirty="0">
                <a:effectLst/>
                <a:latin typeface="Times New Roman" panose="02020603050405020304" pitchFamily="18" charset="0"/>
                <a:ea typeface="MS Mincho" panose="02020609040205080304" pitchFamily="49" charset="-128"/>
                <a:cs typeface="Times New Roman" panose="02020603050405020304" pitchFamily="18" charset="0"/>
              </a:rPr>
              <a:t>σε Μεσοκροταφική και σε Νεοφλοιική επιληψία έχουν αναδείξει:</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10000"/>
              </a:lnSpc>
              <a:spcBef>
                <a:spcPts val="600"/>
              </a:spcBef>
              <a:spcAft>
                <a:spcPts val="600"/>
              </a:spcAft>
              <a:buFont typeface="Calibri" panose="020F0502020204030204" pitchFamily="34" charset="0"/>
              <a:buChar char="-"/>
            </a:pPr>
            <a:r>
              <a:rPr lang="el-GR" sz="1400" b="1" dirty="0">
                <a:effectLst/>
                <a:latin typeface="Times New Roman" panose="02020603050405020304" pitchFamily="18" charset="0"/>
                <a:ea typeface="Calibri" panose="020F0502020204030204" pitchFamily="34" charset="0"/>
                <a:cs typeface="Times New Roman" panose="02020603050405020304" pitchFamily="18" charset="0"/>
              </a:rPr>
              <a:t>Εμφάνιση δικτύων υψηλής συνδεσιμότητας που δεν ανήκουν στα φυσιολογικά ενδογενή νευρωνικά δίκτυα, αλλά παριστούν την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EZ </a:t>
            </a:r>
            <a:r>
              <a:rPr lang="el-GR" sz="1400" b="1" dirty="0">
                <a:effectLst/>
                <a:latin typeface="Times New Roman" panose="02020603050405020304" pitchFamily="18" charset="0"/>
                <a:ea typeface="Calibri" panose="020F0502020204030204" pitchFamily="34" charset="0"/>
                <a:cs typeface="Times New Roman" panose="02020603050405020304" pitchFamily="18" charset="0"/>
              </a:rPr>
              <a:t>ή τις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PZs </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Boerwinkle et al</a:t>
            </a:r>
            <a:r>
              <a:rPr lang="el-GR" sz="1400" i="1" dirty="0">
                <a:effectLst/>
                <a:latin typeface="Times New Roman" panose="02020603050405020304" pitchFamily="18" charset="0"/>
                <a:ea typeface="Calibri" panose="020F0502020204030204" pitchFamily="34" charset="0"/>
                <a:cs typeface="Times New Roman" panose="02020603050405020304" pitchFamily="18" charset="0"/>
              </a:rPr>
              <a:t>., 2017,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Brain Connect</a:t>
            </a:r>
            <a:r>
              <a:rPr lang="el-GR" sz="1400" i="1" dirty="0">
                <a:effectLst/>
                <a:latin typeface="Times New Roman" panose="02020603050405020304" pitchFamily="18" charset="0"/>
                <a:ea typeface="Calibri" panose="020F0502020204030204" pitchFamily="34" charset="0"/>
                <a:cs typeface="Times New Roman" panose="02020603050405020304" pitchFamily="18" charset="0"/>
              </a:rPr>
              <a:t>, 7, 424-442;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Boerwinkle et al</a:t>
            </a:r>
            <a:r>
              <a:rPr lang="el-GR" sz="1400" i="1"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Epilepsia</a:t>
            </a:r>
            <a:r>
              <a:rPr lang="el-GR" sz="1400" i="1" dirty="0">
                <a:effectLst/>
                <a:latin typeface="Times New Roman" panose="02020603050405020304" pitchFamily="18" charset="0"/>
                <a:ea typeface="Calibri" panose="020F0502020204030204" pitchFamily="34" charset="0"/>
                <a:cs typeface="Times New Roman" panose="02020603050405020304" pitchFamily="18" charset="0"/>
              </a:rPr>
              <a:t>, 59, 2284-2295)(</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Chen et al</a:t>
            </a:r>
            <a:r>
              <a:rPr lang="el-GR" sz="1400" i="1" dirty="0">
                <a:effectLst/>
                <a:latin typeface="Times New Roman" panose="02020603050405020304" pitchFamily="18" charset="0"/>
                <a:ea typeface="Calibri" panose="020F0502020204030204" pitchFamily="34" charset="0"/>
                <a:cs typeface="Times New Roman" panose="02020603050405020304" pitchFamily="18" charset="0"/>
              </a:rPr>
              <a:t>., 2017,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PLoS</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One</a:t>
            </a:r>
            <a:r>
              <a:rPr lang="el-GR" sz="1400" i="1"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e</a:t>
            </a:r>
            <a:r>
              <a:rPr lang="el-GR" sz="1400" i="1" dirty="0">
                <a:effectLst/>
                <a:latin typeface="Times New Roman" panose="02020603050405020304" pitchFamily="18" charset="0"/>
                <a:ea typeface="Calibri" panose="020F0502020204030204" pitchFamily="34" charset="0"/>
                <a:cs typeface="Times New Roman" panose="02020603050405020304" pitchFamily="18" charset="0"/>
              </a:rPr>
              <a:t>0172094)</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Bef>
                <a:spcPts val="600"/>
              </a:spcBef>
              <a:spcAft>
                <a:spcPts val="600"/>
              </a:spcAft>
              <a:buFont typeface="Calibri" panose="020F0502020204030204" pitchFamily="34" charset="0"/>
              <a:buChar char="-"/>
            </a:pPr>
            <a:r>
              <a:rPr lang="el-GR" sz="1400" b="1" dirty="0">
                <a:effectLst/>
                <a:latin typeface="Times New Roman" panose="02020603050405020304" pitchFamily="18" charset="0"/>
                <a:ea typeface="Calibri" panose="020F0502020204030204" pitchFamily="34" charset="0"/>
                <a:cs typeface="Times New Roman" panose="02020603050405020304" pitchFamily="18" charset="0"/>
              </a:rPr>
              <a:t>Μεταβολές συνδεσιμότητας σε ενδογενή νευρωνικά δίκτυα που υποστηρίζουν φυσιολογικές λειτουργίες</a:t>
            </a:r>
            <a:r>
              <a:rPr lang="el-GR" sz="1400" b="1" dirty="0">
                <a:effectLst/>
                <a:latin typeface="Calibri" panose="020F0502020204030204" pitchFamily="34" charset="0"/>
                <a:ea typeface="Calibri" panose="020F0502020204030204" pitchFamily="34" charset="0"/>
                <a:cs typeface="Times New Roman" panose="02020603050405020304" pitchFamily="18" charset="0"/>
              </a:rPr>
              <a:t> </a:t>
            </a:r>
            <a:r>
              <a:rPr lang="el-GR" sz="1400" dirty="0">
                <a:effectLst/>
                <a:latin typeface="Calibri" panose="020F0502020204030204" pitchFamily="34" charset="0"/>
                <a:ea typeface="Calibri" panose="020F0502020204030204" pitchFamily="34" charset="0"/>
                <a:cs typeface="Times New Roman" panose="02020603050405020304" pitchFamily="18" charset="0"/>
              </a:rPr>
              <a:t>(</a:t>
            </a:r>
            <a:r>
              <a:rPr lang="el-GR" sz="1400" i="1" dirty="0">
                <a:effectLst/>
                <a:latin typeface="Times New Roman" panose="02020603050405020304" pitchFamily="18" charset="0"/>
                <a:ea typeface="Calibri" panose="020F0502020204030204" pitchFamily="34" charset="0"/>
                <a:cs typeface="Times New Roman" panose="02020603050405020304" pitchFamily="18" charset="0"/>
              </a:rPr>
              <a:t>Cataldi et al., 2013, Epilepsia, 54, 2048-59)(Pittau and Vulliemoz, 2015, Curr Opin Neurol, 28, 338-43</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 Π.χ. μια ύποπτη ΕΖ μπορεί να </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έχει υψηλή συνδεσιμότητα με δίκτυα που φυσιολογικά δεν θα είχε, ή να μην έχει με δίκτυα που φυσιολογικά θα είχε. Επίσης, έχουν αναδειχθεί μεταβολές σε δίκτυα </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που δεν αλληλεπικαλύπτονται με την ΕΖ.</a:t>
            </a:r>
          </a:p>
          <a:p>
            <a:pPr marL="0" indent="0" algn="just">
              <a:lnSpc>
                <a:spcPct val="110000"/>
              </a:lnSpc>
              <a:spcBef>
                <a:spcPts val="600"/>
              </a:spcBef>
              <a:spcAft>
                <a:spcPts val="600"/>
              </a:spcAft>
              <a:buNone/>
            </a:pPr>
            <a:r>
              <a:rPr lang="el-GR" sz="1400" dirty="0">
                <a:effectLst/>
                <a:latin typeface="Times New Roman" panose="02020603050405020304" pitchFamily="18" charset="0"/>
                <a:ea typeface="MS Mincho" panose="02020609040205080304" pitchFamily="49" charset="-128"/>
                <a:cs typeface="Times New Roman" panose="02020603050405020304" pitchFamily="18" charset="0"/>
              </a:rPr>
              <a:t>Η υψηλή συνδεσιμότητα μεταξύ περιοχών της επιληπτογόνου ζώνης πιθανώς συσχετίζεται με συχνή  μεσοκρισική επιληπτική δραστηριότητα στην ΕΖ, ενώ η απρόσφορα υψηλή συνδεσιμότητα της ΕΖ με ενδογενή δίκτυα πιθανώς σχετίζεται με υψηλή πιθανότητα επέκτασης της επιληπτικής δραστηριότητας στον εγκεφαλικό φλοιό. Και οι δύο αυτές καταστάσεις πιθανώς σχετίζονται με υψηλή συχνότητα εκδηλούμενων επιληπτικών κρίσεων. Η σημασία της μειωμένης συνδεσιμότητας που ενίοτε ανευρίσκεται σε ενδογενή δίκτυα ασθενών με επιληψία δεν είναι σαφής. Ενδεχομένως να συμβάλλει στην αναστολή της επέκτασης των κρίσεων. Ενδέχεται όμως να αποτελεί παθοφυσιολογικό υπόστρωμα διαταραχών νοητικών λειτουργιών που συχνά συνοδεύουν την επιληψία. </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a:lnSpc>
                <a:spcPct val="110000"/>
              </a:lnSpc>
              <a:spcBef>
                <a:spcPts val="600"/>
              </a:spcBef>
              <a:spcAft>
                <a:spcPts val="600"/>
              </a:spcAft>
              <a:buFont typeface="Calibri" panose="020F0502020204030204" pitchFamily="34" charset="0"/>
              <a:buChar cha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Bef>
                <a:spcPts val="600"/>
              </a:spcBef>
              <a:spcAft>
                <a:spcPts val="600"/>
              </a:spcAft>
            </a:pPr>
            <a:endParaRPr lang="en-GB" sz="800" dirty="0"/>
          </a:p>
        </p:txBody>
      </p:sp>
      <p:pic>
        <p:nvPicPr>
          <p:cNvPr id="5" name="Picture 4">
            <a:extLst>
              <a:ext uri="{FF2B5EF4-FFF2-40B4-BE49-F238E27FC236}">
                <a16:creationId xmlns:a16="http://schemas.microsoft.com/office/drawing/2014/main" id="{C4FE9432-1EF1-D5BD-932B-42BC917F5AE4}"/>
              </a:ext>
            </a:extLst>
          </p:cNvPr>
          <p:cNvPicPr>
            <a:picLocks noChangeAspect="1"/>
          </p:cNvPicPr>
          <p:nvPr/>
        </p:nvPicPr>
        <p:blipFill rotWithShape="1">
          <a:blip r:embed="rId2">
            <a:extLst>
              <a:ext uri="{28A0092B-C50C-407E-A947-70E740481C1C}">
                <a14:useLocalDpi xmlns:a14="http://schemas.microsoft.com/office/drawing/2010/main" val="0"/>
              </a:ext>
            </a:extLst>
          </a:blip>
          <a:srcRect l="13871" r="26037" b="-1"/>
          <a:stretch/>
        </p:blipFill>
        <p:spPr>
          <a:xfrm>
            <a:off x="9426061" y="2015734"/>
            <a:ext cx="2498219" cy="3450613"/>
          </a:xfrm>
          <a:prstGeom prst="rect">
            <a:avLst/>
          </a:prstGeom>
        </p:spPr>
      </p:pic>
    </p:spTree>
    <p:extLst>
      <p:ext uri="{BB962C8B-B14F-4D97-AF65-F5344CB8AC3E}">
        <p14:creationId xmlns:p14="http://schemas.microsoft.com/office/powerpoint/2010/main" val="390783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BCD0-8ED7-AAC2-2391-06571C379518}"/>
              </a:ext>
            </a:extLst>
          </p:cNvPr>
          <p:cNvSpPr>
            <a:spLocks noGrp="1"/>
          </p:cNvSpPr>
          <p:nvPr>
            <p:ph type="title"/>
          </p:nvPr>
        </p:nvSpPr>
        <p:spPr/>
        <p:txBody>
          <a:bodyPr>
            <a:normAutofit fontScale="90000"/>
          </a:bodyPr>
          <a:lstStyle/>
          <a:p>
            <a:pPr algn="ctr"/>
            <a:r>
              <a:rPr lang="el-GR" sz="4000" dirty="0">
                <a:latin typeface="Times New Roman" panose="02020603050405020304" pitchFamily="18" charset="0"/>
                <a:cs typeface="Times New Roman" panose="02020603050405020304" pitchFamily="18" charset="0"/>
              </a:rPr>
              <a:t>ΣΑΣ ΕΥΧΑΡΙΣΤΟΥΜΕ ΓΙΑ ΤΟ ΧΡΟΝΟ ΣΑΣ</a:t>
            </a:r>
            <a:r>
              <a:rPr lang="en-GB" sz="4000" dirty="0">
                <a:latin typeface="Times New Roman" panose="02020603050405020304" pitchFamily="18" charset="0"/>
                <a:cs typeface="Times New Roman" panose="02020603050405020304" pitchFamily="18" charset="0"/>
              </a:rPr>
              <a:t>!</a:t>
            </a:r>
            <a:br>
              <a:rPr lang="en-GB" dirty="0"/>
            </a:br>
            <a:endParaRPr lang="en-GB" dirty="0"/>
          </a:p>
        </p:txBody>
      </p:sp>
      <p:sp>
        <p:nvSpPr>
          <p:cNvPr id="3" name="Content Placeholder 2">
            <a:extLst>
              <a:ext uri="{FF2B5EF4-FFF2-40B4-BE49-F238E27FC236}">
                <a16:creationId xmlns:a16="http://schemas.microsoft.com/office/drawing/2014/main" id="{8F0E7378-1DED-F51D-B895-A11EBB0CA233}"/>
              </a:ext>
            </a:extLst>
          </p:cNvPr>
          <p:cNvSpPr>
            <a:spLocks noGrp="1"/>
          </p:cNvSpPr>
          <p:nvPr>
            <p:ph idx="1"/>
          </p:nvPr>
        </p:nvSpPr>
        <p:spPr/>
        <p:txBody>
          <a:bodyPr/>
          <a:lstStyle/>
          <a:p>
            <a:pPr marL="0" indent="0">
              <a:buNone/>
            </a:pPr>
            <a:endParaRPr lang="en-GB" dirty="0"/>
          </a:p>
        </p:txBody>
      </p:sp>
      <p:pic>
        <p:nvPicPr>
          <p:cNvPr id="7" name="Picture 6" descr="A picture containing nature&#10;&#10;Description automatically generated">
            <a:extLst>
              <a:ext uri="{FF2B5EF4-FFF2-40B4-BE49-F238E27FC236}">
                <a16:creationId xmlns:a16="http://schemas.microsoft.com/office/drawing/2014/main" id="{B3ECA45D-39F9-ED3E-263A-08083F3B3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603" y="2088272"/>
            <a:ext cx="5424202" cy="3049281"/>
          </a:xfrm>
          <a:prstGeom prst="rect">
            <a:avLst/>
          </a:prstGeom>
          <a:ln>
            <a:noFill/>
          </a:ln>
          <a:effectLst>
            <a:softEdge rad="112500"/>
          </a:effectLst>
        </p:spPr>
      </p:pic>
      <p:sp>
        <p:nvSpPr>
          <p:cNvPr id="4" name="TextBox 3">
            <a:extLst>
              <a:ext uri="{FF2B5EF4-FFF2-40B4-BE49-F238E27FC236}">
                <a16:creationId xmlns:a16="http://schemas.microsoft.com/office/drawing/2014/main" id="{73031F5E-A7F2-B92E-304D-CEA6DF39AA25}"/>
              </a:ext>
            </a:extLst>
          </p:cNvPr>
          <p:cNvSpPr txBox="1"/>
          <p:nvPr/>
        </p:nvSpPr>
        <p:spPr>
          <a:xfrm>
            <a:off x="7177548" y="2290916"/>
            <a:ext cx="3562873" cy="3570208"/>
          </a:xfrm>
          <a:prstGeom prst="rect">
            <a:avLst/>
          </a:prstGeom>
          <a:noFill/>
        </p:spPr>
        <p:txBody>
          <a:bodyPr wrap="square" rtlCol="0">
            <a:spAutoFit/>
          </a:bodyPr>
          <a:lstStyle/>
          <a:p>
            <a:pPr algn="ctr"/>
            <a:r>
              <a:rPr lang="el-GR" i="1" u="sng" dirty="0"/>
              <a:t>Βιβλιογραφία</a:t>
            </a:r>
          </a:p>
          <a:p>
            <a:pPr algn="ctr"/>
            <a:r>
              <a:rPr lang="en-GB" sz="1000" dirty="0">
                <a:latin typeface="Times New Roman" panose="02020603050405020304" pitchFamily="18" charset="0"/>
                <a:cs typeface="Times New Roman" panose="02020603050405020304" pitchFamily="18" charset="0"/>
              </a:rPr>
              <a:t>1.	Fisher RS et al, “ILAE official report: a practical clinical definition of epilepsy”, </a:t>
            </a:r>
            <a:r>
              <a:rPr lang="en-GB" sz="1000" dirty="0" err="1">
                <a:latin typeface="Times New Roman" panose="02020603050405020304" pitchFamily="18" charset="0"/>
                <a:cs typeface="Times New Roman" panose="02020603050405020304" pitchFamily="18" charset="0"/>
              </a:rPr>
              <a:t>Epilepsia</a:t>
            </a:r>
            <a:r>
              <a:rPr lang="en-GB" sz="1000" dirty="0">
                <a:latin typeface="Times New Roman" panose="02020603050405020304" pitchFamily="18" charset="0"/>
                <a:cs typeface="Times New Roman" panose="02020603050405020304" pitchFamily="18" charset="0"/>
              </a:rPr>
              <a:t>, 2014 Apr;55(4):475-82</a:t>
            </a:r>
          </a:p>
          <a:p>
            <a:pPr algn="ctr"/>
            <a:r>
              <a:rPr lang="en-GB" sz="1000" dirty="0">
                <a:latin typeface="Times New Roman" panose="02020603050405020304" pitchFamily="18" charset="0"/>
                <a:cs typeface="Times New Roman" panose="02020603050405020304" pitchFamily="18" charset="0"/>
              </a:rPr>
              <a:t>3.	Megan H. Lee et al, “Resting State fMRI: A review of methods and clinical application”, AJNR Am J </a:t>
            </a:r>
            <a:r>
              <a:rPr lang="en-GB" sz="1000" dirty="0" err="1">
                <a:latin typeface="Times New Roman" panose="02020603050405020304" pitchFamily="18" charset="0"/>
                <a:cs typeface="Times New Roman" panose="02020603050405020304" pitchFamily="18" charset="0"/>
              </a:rPr>
              <a:t>Neuroradiol</a:t>
            </a:r>
            <a:r>
              <a:rPr lang="en-GB" sz="1000" dirty="0">
                <a:latin typeface="Times New Roman" panose="02020603050405020304" pitchFamily="18" charset="0"/>
                <a:cs typeface="Times New Roman" panose="02020603050405020304" pitchFamily="18" charset="0"/>
              </a:rPr>
              <a:t>., 2013 October ;34(10):1866-1872</a:t>
            </a:r>
          </a:p>
          <a:p>
            <a:pPr marL="228600" indent="-228600" algn="ctr">
              <a:buAutoNum type="arabicPeriod" startAt="4"/>
            </a:pPr>
            <a:r>
              <a:rPr lang="en-GB" sz="1000" dirty="0">
                <a:latin typeface="Times New Roman" panose="02020603050405020304" pitchFamily="18" charset="0"/>
                <a:cs typeface="Times New Roman" panose="02020603050405020304" pitchFamily="18" charset="0"/>
              </a:rPr>
              <a:t>Sanja </a:t>
            </a:r>
            <a:r>
              <a:rPr lang="en-GB" sz="1000" dirty="0" err="1">
                <a:latin typeface="Times New Roman" panose="02020603050405020304" pitchFamily="18" charset="0"/>
                <a:cs typeface="Times New Roman" panose="02020603050405020304" pitchFamily="18" charset="0"/>
              </a:rPr>
              <a:t>Nedic</a:t>
            </a:r>
            <a:r>
              <a:rPr lang="en-GB" sz="1000" dirty="0">
                <a:latin typeface="Times New Roman" panose="02020603050405020304" pitchFamily="18" charset="0"/>
                <a:cs typeface="Times New Roman" panose="02020603050405020304" pitchFamily="18" charset="0"/>
              </a:rPr>
              <a:t> et al, “Using network dynamic fMRI for detection of epileptogenic foci”, BMC Neurology (2015) 15:262 </a:t>
            </a:r>
          </a:p>
          <a:p>
            <a:pPr marL="228600" indent="-228600" algn="ctr">
              <a:buAutoNum type="arabicPeriod" startAt="4"/>
            </a:pPr>
            <a:r>
              <a:rPr lang="en-GB" sz="1000" dirty="0">
                <a:latin typeface="Times New Roman" panose="02020603050405020304" pitchFamily="18" charset="0"/>
                <a:cs typeface="Times New Roman" panose="02020603050405020304" pitchFamily="18" charset="0"/>
              </a:rPr>
              <a:t>Clara H. Zhang et al, “Using Functional MRI alone for Localization in Focal Epilepsy”, Conf Proc IEEE </a:t>
            </a:r>
            <a:r>
              <a:rPr lang="en-GB" sz="1000" dirty="0" err="1">
                <a:latin typeface="Times New Roman" panose="02020603050405020304" pitchFamily="18" charset="0"/>
                <a:cs typeface="Times New Roman" panose="02020603050405020304" pitchFamily="18" charset="0"/>
              </a:rPr>
              <a:t>Eng</a:t>
            </a:r>
            <a:r>
              <a:rPr lang="en-GB" sz="1000" dirty="0">
                <a:latin typeface="Times New Roman" panose="02020603050405020304" pitchFamily="18" charset="0"/>
                <a:cs typeface="Times New Roman" panose="02020603050405020304" pitchFamily="18" charset="0"/>
              </a:rPr>
              <a:t> Med </a:t>
            </a:r>
            <a:r>
              <a:rPr lang="en-GB" sz="1000" dirty="0" err="1">
                <a:latin typeface="Times New Roman" panose="02020603050405020304" pitchFamily="18" charset="0"/>
                <a:cs typeface="Times New Roman" panose="02020603050405020304" pitchFamily="18" charset="0"/>
              </a:rPr>
              <a:t>Biol</a:t>
            </a:r>
            <a:r>
              <a:rPr lang="en-GB" sz="1000" dirty="0">
                <a:latin typeface="Times New Roman" panose="02020603050405020304" pitchFamily="18" charset="0"/>
                <a:cs typeface="Times New Roman" panose="02020603050405020304" pitchFamily="18" charset="0"/>
              </a:rPr>
              <a:t> Soc. 2014;2014:730-3</a:t>
            </a:r>
          </a:p>
          <a:p>
            <a:pPr marL="228600" indent="-228600" algn="ctr">
              <a:buAutoNum type="arabicPeriod" startAt="4"/>
            </a:pPr>
            <a:r>
              <a:rPr lang="en-US" sz="1000" dirty="0" err="1">
                <a:effectLst/>
                <a:latin typeface="Times New Roman" panose="02020603050405020304" pitchFamily="18" charset="0"/>
                <a:ea typeface="MS Mincho" panose="02020609040205080304" pitchFamily="49" charset="-128"/>
                <a:cs typeface="Times New Roman" panose="02020603050405020304" pitchFamily="18" charset="0"/>
              </a:rPr>
              <a:t>Borbala</a:t>
            </a: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 Hunyadi et al, “ A prospective fMRI-based technique for localizing the epileptogenic zone in presurgical evaluation of epilepsy”, </a:t>
            </a:r>
            <a:r>
              <a:rPr lang="en-US" sz="1000" dirty="0" err="1">
                <a:effectLst/>
                <a:latin typeface="Times New Roman" panose="02020603050405020304" pitchFamily="18" charset="0"/>
                <a:ea typeface="MS Mincho" panose="02020609040205080304" pitchFamily="49" charset="-128"/>
                <a:cs typeface="Times New Roman" panose="02020603050405020304" pitchFamily="18" charset="0"/>
              </a:rPr>
              <a:t>NeuroImage</a:t>
            </a: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 2015 Jun;113:329-39.</a:t>
            </a:r>
          </a:p>
          <a:p>
            <a:pPr marL="228600" indent="-228600" algn="ctr">
              <a:buAutoNum type="arabicPeriod" startAt="4"/>
            </a:pPr>
            <a:r>
              <a:rPr lang="en-US" sz="1000" dirty="0" err="1">
                <a:effectLst/>
                <a:latin typeface="Times New Roman" panose="02020603050405020304" pitchFamily="18" charset="0"/>
                <a:ea typeface="MS Mincho" panose="02020609040205080304" pitchFamily="49" charset="-128"/>
                <a:cs typeface="Times New Roman" panose="02020603050405020304" pitchFamily="18" charset="0"/>
              </a:rPr>
              <a:t>Zhijuan</a:t>
            </a: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 Chen et al, “The value of resting-state functional magnetic resonance imaging for detecting epileptogenic zones in patients with focal epilepsy”, </a:t>
            </a:r>
            <a:r>
              <a:rPr lang="en-US" sz="1000" dirty="0" err="1">
                <a:effectLst/>
                <a:latin typeface="Times New Roman" panose="02020603050405020304" pitchFamily="18" charset="0"/>
                <a:ea typeface="MS Mincho" panose="02020609040205080304" pitchFamily="49" charset="-128"/>
                <a:cs typeface="Times New Roman" panose="02020603050405020304" pitchFamily="18" charset="0"/>
              </a:rPr>
              <a:t>PLoS</a:t>
            </a: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 ONE,2017 February, 12(2) : e0172094</a:t>
            </a:r>
            <a:endParaRPr lang="en-GB" sz="10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228600" indent="-228600" algn="ctr">
              <a:buAutoNum type="arabicPeriod" startAt="5"/>
            </a:pPr>
            <a:endParaRPr lang="en-GB" sz="1000" i="1" u="sng" dirty="0">
              <a:latin typeface="Times New Roman" panose="02020603050405020304" pitchFamily="18" charset="0"/>
              <a:cs typeface="Times New Roman" panose="02020603050405020304" pitchFamily="18" charset="0"/>
            </a:endParaRPr>
          </a:p>
          <a:p>
            <a:pPr marL="342900" indent="-342900" algn="ctr">
              <a:buAutoNum type="arabicPeriod" startAt="5"/>
            </a:pPr>
            <a:endParaRPr lang="el-GR" i="1" u="sng" dirty="0"/>
          </a:p>
        </p:txBody>
      </p:sp>
    </p:spTree>
    <p:extLst>
      <p:ext uri="{BB962C8B-B14F-4D97-AF65-F5344CB8AC3E}">
        <p14:creationId xmlns:p14="http://schemas.microsoft.com/office/powerpoint/2010/main" val="8323506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98</TotalTime>
  <Words>1166</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Gill Sans MT</vt:lpstr>
      <vt:lpstr>Times New Roman</vt:lpstr>
      <vt:lpstr>Wingdings</vt:lpstr>
      <vt:lpstr>Gallery</vt:lpstr>
      <vt:lpstr>Ε-poster aa11: Ο ΡΟΛΟΣ ΤΗΣ RS-FMRI ΣΤΗ ΔΙΕΡΕΥΝΗΣΗ ΤΗΣ ΕΣΤΙΑΚΗΣ ΕΠΙΛΗΨΙΑΣ-ΒΙΒΛΙΟΓΡΑΦΙΚΗ ΑΝΑΣΚΟΠΗΣΗ.</vt:lpstr>
      <vt:lpstr>Εισαγωγικεσ εννοιεσ</vt:lpstr>
      <vt:lpstr>Μορφολογικη επιληπτικη εστια – λειτουργικες επιληπτογονες ζωνες</vt:lpstr>
      <vt:lpstr>Functional MRI (fMRI)</vt:lpstr>
      <vt:lpstr>Resting State fMRI (RS-fMRI) </vt:lpstr>
      <vt:lpstr>Συνοψη ευρηματων βιβλιογραφιασ</vt:lpstr>
      <vt:lpstr>ΣΑΣ ΕΥΧΑΡΙΣΤΟΥΜΕ ΓΙΑ ΤΟ ΧΡΟΝΟ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ΡΟΛΟΣ ΤΗΣ RS-FMRI ΣΤΗ ΔΙΕΡΕΥΝΗΣΗ ΤΗΣ ΕΣΤΙΑΚΗΣ ΕΠΙΛΗΨΙΑΣ-ΒΙΒΛΙΟΓΡΑΦΙΚΗ ΑΝΑΣΚΟΠΗΣΗ.</dc:title>
  <dc:creator>Anna Keramida</dc:creator>
  <cp:lastModifiedBy>Anna Keramida</cp:lastModifiedBy>
  <cp:revision>15</cp:revision>
  <dcterms:created xsi:type="dcterms:W3CDTF">2022-09-03T06:20:34Z</dcterms:created>
  <dcterms:modified xsi:type="dcterms:W3CDTF">2022-09-20T06:03:25Z</dcterms:modified>
</cp:coreProperties>
</file>