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7" r:id="rId2"/>
    <p:sldId id="263" r:id="rId3"/>
    <p:sldId id="265" r:id="rId4"/>
    <p:sldId id="266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DBFBF4"/>
    <a:srgbClr val="DBFBFB"/>
    <a:srgbClr val="008080"/>
    <a:srgbClr val="009999"/>
    <a:srgbClr val="00CC99"/>
    <a:srgbClr val="0099CC"/>
    <a:srgbClr val="5989D7"/>
    <a:srgbClr val="00FF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71" autoAdjust="0"/>
    <p:restoredTop sz="94660"/>
  </p:normalViewPr>
  <p:slideViewPr>
    <p:cSldViewPr snapToGrid="0">
      <p:cViewPr varScale="1">
        <p:scale>
          <a:sx n="96" d="100"/>
          <a:sy n="96" d="100"/>
        </p:scale>
        <p:origin x="5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315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48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9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5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2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3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9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1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39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9/12/2022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6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    </a:t>
            </a:r>
            <a:endParaRPr altLang="el-GR" smtClean="0"/>
          </a:p>
        </p:txBody>
      </p:sp>
      <p:pic>
        <p:nvPicPr>
          <p:cNvPr id="614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40" b="62692"/>
          <a:stretch>
            <a:fillRect/>
          </a:stretch>
        </p:blipFill>
        <p:spPr bwMode="auto">
          <a:xfrm>
            <a:off x="227013" y="241300"/>
            <a:ext cx="11741150" cy="63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62" y="875183"/>
            <a:ext cx="2377365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298450" y="3233738"/>
            <a:ext cx="11383963" cy="658706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sz="3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52" name="9 - TextBox"/>
          <p:cNvSpPr txBox="1">
            <a:spLocks noChangeArrowheads="1"/>
          </p:cNvSpPr>
          <p:nvPr/>
        </p:nvSpPr>
        <p:spPr bwMode="auto">
          <a:xfrm>
            <a:off x="298437" y="5147050"/>
            <a:ext cx="1151166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9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None/>
            </a:pPr>
            <a:r>
              <a:rPr lang="el-GR" sz="1600" dirty="0"/>
              <a:t>Στοϊλούδης Παναγιώτης</a:t>
            </a:r>
            <a:r>
              <a:rPr lang="el-GR" sz="1600" baseline="30000" dirty="0"/>
              <a:t>1</a:t>
            </a:r>
            <a:r>
              <a:rPr lang="el-GR" sz="1600" dirty="0"/>
              <a:t>, </a:t>
            </a:r>
            <a:r>
              <a:rPr lang="el-GR" sz="1600" b="1" i="1" u="sng" dirty="0"/>
              <a:t>Σμυρνή Νικολέττα</a:t>
            </a:r>
            <a:r>
              <a:rPr lang="el-GR" sz="1600" b="1" i="1" u="sng" baseline="30000" dirty="0"/>
              <a:t>1</a:t>
            </a:r>
            <a:r>
              <a:rPr lang="el-GR" sz="1600" dirty="0"/>
              <a:t>, Τερζάκης Αθανάσιος-Νικόλαος</a:t>
            </a:r>
            <a:r>
              <a:rPr lang="el-GR" sz="1600" baseline="30000" dirty="0"/>
              <a:t>1</a:t>
            </a:r>
            <a:r>
              <a:rPr lang="el-GR" sz="1600" dirty="0"/>
              <a:t>, Φωτιάδης Παναγιώτης</a:t>
            </a:r>
            <a:r>
              <a:rPr lang="el-GR" sz="1600" baseline="30000" dirty="0"/>
              <a:t>1</a:t>
            </a:r>
            <a:r>
              <a:rPr lang="el-GR" sz="1600" dirty="0"/>
              <a:t>, </a:t>
            </a:r>
            <a:endParaRPr lang="el-GR" sz="1600" dirty="0" smtClean="0"/>
          </a:p>
          <a:p>
            <a:pPr algn="r">
              <a:spcBef>
                <a:spcPct val="0"/>
              </a:spcBef>
              <a:buClrTx/>
              <a:buNone/>
            </a:pPr>
            <a:r>
              <a:rPr lang="el-GR" sz="1600" dirty="0" smtClean="0"/>
              <a:t>Ιωαννίδης </a:t>
            </a:r>
            <a:r>
              <a:rPr lang="el-GR" sz="1600" dirty="0"/>
              <a:t>Παναγιώτης</a:t>
            </a:r>
            <a:r>
              <a:rPr lang="el-GR" sz="1600" baseline="30000" dirty="0"/>
              <a:t>1</a:t>
            </a:r>
            <a:r>
              <a:rPr lang="el-GR" sz="1600" dirty="0"/>
              <a:t>, Γρηγοριάδης Νικόλαος</a:t>
            </a:r>
            <a:r>
              <a:rPr lang="el-GR" sz="1600" baseline="30000" dirty="0"/>
              <a:t>1</a:t>
            </a:r>
            <a:r>
              <a:rPr lang="el-GR" sz="1600" dirty="0"/>
              <a:t>, Αφράντου Θεοδώρα</a:t>
            </a:r>
            <a:r>
              <a:rPr lang="el-GR" sz="1600" baseline="30000" dirty="0"/>
              <a:t>1</a:t>
            </a:r>
            <a:endParaRPr lang="en-US" sz="1600" dirty="0"/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endParaRPr lang="el-GR" altLang="el-GR" sz="1700" dirty="0" smtClean="0"/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l-GR" sz="1600" dirty="0"/>
              <a:t>1</a:t>
            </a:r>
            <a:r>
              <a:rPr lang="el-GR" altLang="el-GR" sz="1600" dirty="0" smtClean="0"/>
              <a:t>.</a:t>
            </a:r>
            <a:r>
              <a:rPr lang="en-US" altLang="el-GR" sz="1600" dirty="0" smtClean="0"/>
              <a:t> </a:t>
            </a:r>
            <a:r>
              <a:rPr lang="el-GR" altLang="el-GR" sz="1600" dirty="0" smtClean="0"/>
              <a:t>Β</a:t>
            </a:r>
            <a:r>
              <a:rPr lang="el-GR" altLang="el-GR" sz="1600" dirty="0"/>
              <a:t>’ Νευρολογική </a:t>
            </a:r>
            <a:r>
              <a:rPr lang="el-GR" altLang="el-GR" sz="1600" dirty="0" smtClean="0"/>
              <a:t>Κλινική Α.Π.Θ., </a:t>
            </a:r>
            <a:r>
              <a:rPr lang="el-GR" altLang="el-GR" sz="1600" dirty="0"/>
              <a:t>Π.Γ.Ν.Θ. </a:t>
            </a:r>
            <a:r>
              <a:rPr lang="el-GR" altLang="el-GR" sz="1600" dirty="0" smtClean="0"/>
              <a:t>ΑΧΕΠΑ, Θεσσαλονίκη</a:t>
            </a:r>
            <a:endParaRPr lang="el-GR" altLang="el-GR" sz="1600" dirty="0"/>
          </a:p>
        </p:txBody>
      </p:sp>
      <p:pic>
        <p:nvPicPr>
          <p:cNvPr id="10" name="Picture 3">
            <a:extLst>
              <a:ext uri="{FF2B5EF4-FFF2-40B4-BE49-F238E27FC236}">
                <a16:creationId xmlns="" xmlns:a16="http://schemas.microsoft.com/office/drawing/2014/main" id="{2195738C-FD11-741F-3C03-467A3DE79E29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52"/>
          <a:stretch/>
        </p:blipFill>
        <p:spPr>
          <a:xfrm>
            <a:off x="4615534" y="509423"/>
            <a:ext cx="7132320" cy="31089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956" y="4091331"/>
            <a:ext cx="11741149" cy="903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el-GR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ΑΠΕΙΚΟΝΙΣΤΙΚΗ ΚΑΙ ΗΛΕΚΤΡΟΕΓΚΕΦΑΛΟΓΡΑΦΙΚΗ ΣΥΣΧΕΤΙΣΗ </a:t>
            </a:r>
            <a:endParaRPr lang="el-GR" sz="2400" b="1" dirty="0" smtClean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el-GR" sz="2400" b="1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ΣΥΝΕΧΟΥΣ ΜΕΡΙΚΗΣ ΕΠΙΛΗΨΙΑΣ ΣΕ </a:t>
            </a:r>
            <a:r>
              <a:rPr lang="el-GR" sz="2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ΑΣΘΕΝΗ ΜΕ ΠΙΘΑΝΗ ΝΕΥΡΟΣΑΡ</a:t>
            </a:r>
            <a:r>
              <a:rPr lang="el-GR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ΚΟΕΙΔΩΣΗ</a:t>
            </a:r>
            <a:endParaRPr lang="en-US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80103" y="3707296"/>
            <a:ext cx="20116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/>
              <a:t>E-POSTER AA10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8573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40" b="62692"/>
          <a:stretch>
            <a:fillRect/>
          </a:stretch>
        </p:blipFill>
        <p:spPr bwMode="auto">
          <a:xfrm>
            <a:off x="232740" y="214593"/>
            <a:ext cx="1174115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225425" y="152400"/>
            <a:ext cx="11779250" cy="13716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l-GR" altLang="el-GR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altLang="el-GR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altLang="el-GR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65762" y="1238078"/>
            <a:ext cx="11411710" cy="337127"/>
          </a:xfrm>
          <a:prstGeom prst="roundRect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83" name="TextBox 9"/>
          <p:cNvSpPr txBox="1">
            <a:spLocks noChangeArrowheads="1"/>
          </p:cNvSpPr>
          <p:nvPr/>
        </p:nvSpPr>
        <p:spPr bwMode="auto">
          <a:xfrm>
            <a:off x="343814" y="1202086"/>
            <a:ext cx="1419150" cy="3683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9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b="1" i="1" dirty="0" smtClean="0"/>
              <a:t>  εισαγωγή</a:t>
            </a:r>
            <a:endParaRPr lang="en-US" altLang="el-GR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131" y="1669771"/>
            <a:ext cx="6554418" cy="45291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b="1" i="1" dirty="0" smtClean="0"/>
              <a:t>Συνεχής </a:t>
            </a:r>
            <a:r>
              <a:rPr lang="el-GR" sz="1800" b="1" i="1" dirty="0"/>
              <a:t>Μερική Επιληψία (Ε</a:t>
            </a:r>
            <a:r>
              <a:rPr lang="en-US" sz="1800" b="1" i="1" dirty="0" err="1"/>
              <a:t>pilepsia</a:t>
            </a:r>
            <a:r>
              <a:rPr lang="en-US" sz="1800" b="1" i="1" dirty="0"/>
              <a:t> </a:t>
            </a:r>
            <a:r>
              <a:rPr lang="en-US" sz="1800" b="1" i="1" dirty="0" err="1"/>
              <a:t>Partialis</a:t>
            </a:r>
            <a:r>
              <a:rPr lang="en-US" sz="1800" b="1" i="1" dirty="0"/>
              <a:t> Continua</a:t>
            </a:r>
            <a:r>
              <a:rPr lang="el-GR" sz="1800" b="1" i="1" dirty="0" smtClean="0"/>
              <a:t>)</a:t>
            </a:r>
          </a:p>
          <a:p>
            <a:pPr marL="0" indent="0">
              <a:buNone/>
            </a:pPr>
            <a:r>
              <a:rPr lang="el-GR" sz="1600" dirty="0"/>
              <a:t>Σ</a:t>
            </a:r>
            <a:r>
              <a:rPr lang="el-GR" sz="1600" dirty="0" smtClean="0"/>
              <a:t>πάνια κατάσταση, μικρή υπεροχή ως προς την επίπτωση στο άρρεν φύλο</a:t>
            </a:r>
            <a:r>
              <a:rPr lang="el-GR" sz="1600" b="1" i="1" dirty="0" smtClean="0"/>
              <a:t> </a:t>
            </a:r>
          </a:p>
          <a:p>
            <a:pPr marL="0" indent="0">
              <a:buNone/>
            </a:pPr>
            <a:r>
              <a:rPr lang="el-GR" sz="1600" dirty="0"/>
              <a:t>Κ</a:t>
            </a:r>
            <a:r>
              <a:rPr lang="el-GR" sz="1600" dirty="0" smtClean="0"/>
              <a:t>λινική παραλλαγή του κινητικού </a:t>
            </a:r>
            <a:r>
              <a:rPr lang="en-US" sz="1600" dirty="0" smtClean="0"/>
              <a:t>status </a:t>
            </a:r>
            <a:r>
              <a:rPr lang="en-US" sz="1600" dirty="0" err="1" smtClean="0"/>
              <a:t>epilepticus</a:t>
            </a:r>
            <a:r>
              <a:rPr lang="el-GR" sz="1600" dirty="0" smtClean="0"/>
              <a:t>                                     χωρίς δτχ επιπέδου συνείδησης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l-GR" sz="1600" dirty="0" smtClean="0"/>
              <a:t>*κατά τον διευρυσμένο ορισμό περιλαμβάνει και αισθητικές εκδηλώσεις    (συνεχής αύρα - </a:t>
            </a:r>
            <a:r>
              <a:rPr lang="en-US" sz="1600" dirty="0" smtClean="0"/>
              <a:t>aura continua)</a:t>
            </a:r>
            <a:endParaRPr lang="el-GR" sz="1600" dirty="0" smtClean="0"/>
          </a:p>
          <a:p>
            <a:pPr marL="0" indent="0">
              <a:buNone/>
            </a:pPr>
            <a:r>
              <a:rPr lang="el-GR" sz="1600" dirty="0"/>
              <a:t>Χ</a:t>
            </a:r>
            <a:r>
              <a:rPr lang="el-GR" sz="1600" dirty="0" smtClean="0"/>
              <a:t>αρακτηρίζεται </a:t>
            </a:r>
            <a:r>
              <a:rPr lang="el-GR" sz="1600" dirty="0"/>
              <a:t>από εστιακές κλονικές μυϊκές </a:t>
            </a:r>
            <a:r>
              <a:rPr lang="el-GR" sz="1600" dirty="0" smtClean="0"/>
              <a:t>συσπάσεις δ</a:t>
            </a:r>
            <a:r>
              <a:rPr lang="en-US" sz="1600" dirty="0" smtClean="0"/>
              <a:t>≥</a:t>
            </a:r>
            <a:r>
              <a:rPr lang="el-GR" sz="1600" dirty="0" smtClean="0"/>
              <a:t>1</a:t>
            </a:r>
            <a:r>
              <a:rPr lang="en-US" sz="1600" dirty="0" smtClean="0"/>
              <a:t>h</a:t>
            </a:r>
            <a:r>
              <a:rPr lang="el-GR" sz="1600" dirty="0" smtClean="0"/>
              <a:t>                   που </a:t>
            </a:r>
            <a:r>
              <a:rPr lang="el-GR" sz="1600" dirty="0"/>
              <a:t>επαναλαμβάνονται </a:t>
            </a:r>
            <a:r>
              <a:rPr lang="el-GR" sz="1600" dirty="0" smtClean="0"/>
              <a:t>με μεσοδιαστήματα </a:t>
            </a:r>
            <a:r>
              <a:rPr lang="en-US" sz="1600" dirty="0"/>
              <a:t>≤</a:t>
            </a:r>
            <a:r>
              <a:rPr lang="el-GR" sz="1600" dirty="0" smtClean="0"/>
              <a:t>10 </a:t>
            </a:r>
            <a:r>
              <a:rPr lang="en-US" sz="1600" dirty="0" smtClean="0"/>
              <a:t>sec</a:t>
            </a:r>
          </a:p>
          <a:p>
            <a:pPr marL="0" indent="0">
              <a:buNone/>
            </a:pPr>
            <a:endParaRPr lang="el-GR" sz="1600" dirty="0"/>
          </a:p>
          <a:p>
            <a:pPr marL="0" indent="0">
              <a:buNone/>
            </a:pPr>
            <a:r>
              <a:rPr lang="el-GR" sz="1600" dirty="0" smtClean="0"/>
              <a:t>Ανάλογα με την χρονική πορεία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endParaRPr lang="el-GR" sz="1600" dirty="0" smtClean="0"/>
          </a:p>
          <a:p>
            <a:pPr marL="0" indent="0">
              <a:buNone/>
            </a:pPr>
            <a:r>
              <a:rPr lang="el-GR" sz="1600" dirty="0" smtClean="0"/>
              <a:t>Συστηματική και εστιακή αιτιολογία</a:t>
            </a:r>
          </a:p>
          <a:p>
            <a:pPr marL="0" indent="0">
              <a:buNone/>
            </a:pPr>
            <a:r>
              <a:rPr lang="el-GR" sz="1600" dirty="0" smtClean="0"/>
              <a:t>ΗΕΓ</a:t>
            </a:r>
            <a:r>
              <a:rPr lang="en-US" sz="1600" dirty="0" smtClean="0"/>
              <a:t>: </a:t>
            </a:r>
            <a:r>
              <a:rPr lang="el-GR" sz="1600" dirty="0" smtClean="0"/>
              <a:t>καταγραφή επιληπτικής δραστηριότητας - ενίοτε μη διαγνωστικό</a:t>
            </a:r>
          </a:p>
          <a:p>
            <a:pPr marL="0" indent="0">
              <a:buNone/>
            </a:pPr>
            <a:r>
              <a:rPr lang="el-GR" sz="1600" dirty="0" smtClean="0"/>
              <a:t>Φαρμακοναθεκτική κατάσταση</a:t>
            </a:r>
          </a:p>
          <a:p>
            <a:pPr marL="0" indent="0">
              <a:buNone/>
            </a:pPr>
            <a:endParaRPr lang="el-GR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43814" y="277979"/>
            <a:ext cx="115287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l-GR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ΑΠΕΙΚΟΝΙΣΤΙΚΗ ΚΑΙ ΗΛΕΚΤΡΟΕΓΚΕΦΑΛΟΓΡΑΦΙΚΗ ΣΥΣΧΕΤΙΣΗ </a:t>
            </a:r>
          </a:p>
          <a:p>
            <a:pPr>
              <a:lnSpc>
                <a:spcPct val="115000"/>
              </a:lnSpc>
            </a:pPr>
            <a:r>
              <a:rPr lang="el-GR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ΣΥΝΕΧΟΥΣ ΜΕΡΙΚΗΣ ΕΠΙΛΗΨΙΑΣ ΣΕ ΑΣΘΕΝΗ ΜΕ ΠΙΘΑΝΗ ΝΕΥΡΟΣΑΡΚΟΕΙΔΩΣΗ</a:t>
            </a:r>
            <a:endParaRPr lang="en-US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4645" y="4035596"/>
            <a:ext cx="44330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μονήρες επεισόδιο</a:t>
            </a:r>
            <a:endParaRPr lang="en-US" sz="1600" dirty="0"/>
          </a:p>
          <a:p>
            <a:pPr lvl="0"/>
            <a:r>
              <a:rPr lang="el-GR" sz="1600" dirty="0"/>
              <a:t>χρόνια επαναλαμβανόμενη </a:t>
            </a:r>
            <a:r>
              <a:rPr lang="el-GR" sz="1600" dirty="0">
                <a:solidFill>
                  <a:prstClr val="black"/>
                </a:solidFill>
              </a:rPr>
              <a:t>μη-προϊούσα</a:t>
            </a:r>
          </a:p>
          <a:p>
            <a:r>
              <a:rPr lang="el-GR" sz="1600" dirty="0"/>
              <a:t>χρόνια εμμένουσα μη-προϊούσα</a:t>
            </a:r>
          </a:p>
          <a:p>
            <a:r>
              <a:rPr lang="el-GR" sz="1600" dirty="0"/>
              <a:t>χρόνια προϊούσα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089197" y="4262620"/>
            <a:ext cx="243969" cy="655151"/>
            <a:chOff x="3121024" y="4592545"/>
            <a:chExt cx="243969" cy="655151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3121024" y="4592545"/>
              <a:ext cx="243969" cy="325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3121024" y="4921930"/>
              <a:ext cx="243969" cy="3257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3121024" y="4814202"/>
              <a:ext cx="243969" cy="111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3121024" y="4921568"/>
              <a:ext cx="243969" cy="111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Content Placeholder 23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794" t="3723" r="2207" b="8023"/>
          <a:stretch/>
        </p:blipFill>
        <p:spPr>
          <a:xfrm>
            <a:off x="6898234" y="4382989"/>
            <a:ext cx="5082971" cy="1924253"/>
          </a:xfrm>
          <a:prstGeom prst="rect">
            <a:avLst/>
          </a:prstGeom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6910303" y="1676655"/>
            <a:ext cx="5429351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z="1800" b="1" i="1" dirty="0" smtClean="0"/>
              <a:t>Σαρκοείδωση</a:t>
            </a:r>
          </a:p>
          <a:p>
            <a:pPr marL="0" indent="0">
              <a:buNone/>
            </a:pPr>
            <a:r>
              <a:rPr lang="el-GR" sz="1600" dirty="0"/>
              <a:t>Φ</a:t>
            </a:r>
            <a:r>
              <a:rPr lang="el-GR" sz="1600" dirty="0" smtClean="0"/>
              <a:t>λεγμονώδης </a:t>
            </a:r>
            <a:r>
              <a:rPr lang="el-GR" sz="1600" dirty="0"/>
              <a:t>πολυσυστηματική διαταραχή </a:t>
            </a:r>
            <a:r>
              <a:rPr lang="en-US" sz="1600" dirty="0" smtClean="0"/>
              <a:t>                           </a:t>
            </a:r>
            <a:r>
              <a:rPr lang="el-GR" sz="1600" dirty="0" smtClean="0"/>
              <a:t>που </a:t>
            </a:r>
            <a:r>
              <a:rPr lang="el-GR" sz="1600" dirty="0"/>
              <a:t>μπορεί να </a:t>
            </a:r>
            <a:r>
              <a:rPr lang="el-GR" sz="1600" dirty="0" smtClean="0"/>
              <a:t>προσβάλλει </a:t>
            </a:r>
            <a:r>
              <a:rPr lang="el-GR" sz="1600" dirty="0"/>
              <a:t>και το νευρικό </a:t>
            </a:r>
            <a:r>
              <a:rPr lang="el-GR" sz="1600" dirty="0" smtClean="0"/>
              <a:t>σύστημα</a:t>
            </a:r>
          </a:p>
          <a:p>
            <a:pPr marL="0" indent="0">
              <a:buNone/>
            </a:pPr>
            <a:r>
              <a:rPr lang="el-GR" sz="1600" dirty="0" smtClean="0"/>
              <a:t>Πιο συχνές </a:t>
            </a:r>
            <a:r>
              <a:rPr lang="el-GR" sz="1600" dirty="0"/>
              <a:t>κλινικές εκδηλώσεις </a:t>
            </a:r>
            <a:r>
              <a:rPr lang="el-GR" sz="1600" dirty="0" smtClean="0"/>
              <a:t>νευροσαρκοείδωσης</a:t>
            </a:r>
            <a:r>
              <a:rPr lang="en-US" sz="1600" dirty="0" smtClean="0"/>
              <a:t>:</a:t>
            </a:r>
            <a:r>
              <a:rPr lang="el-GR" sz="1600" dirty="0" smtClean="0"/>
              <a:t> </a:t>
            </a:r>
            <a:r>
              <a:rPr lang="en-US" sz="1600" dirty="0"/>
              <a:t> </a:t>
            </a:r>
            <a:r>
              <a:rPr lang="en-US" sz="1600" dirty="0" smtClean="0"/>
              <a:t>              # </a:t>
            </a:r>
            <a:r>
              <a:rPr lang="el-GR" sz="1600" dirty="0" smtClean="0"/>
              <a:t>κρανιακές νευροπάθειες - οπτική νευρίτιδα         </a:t>
            </a:r>
            <a:r>
              <a:rPr lang="en-US" sz="1600" dirty="0" smtClean="0"/>
              <a:t>        </a:t>
            </a:r>
            <a:r>
              <a:rPr lang="el-GR" sz="1600" dirty="0" smtClean="0"/>
              <a:t>        </a:t>
            </a:r>
            <a:r>
              <a:rPr lang="en-US" sz="1600" dirty="0" smtClean="0"/>
              <a:t>     </a:t>
            </a:r>
            <a:r>
              <a:rPr lang="el-GR" sz="1600" dirty="0" smtClean="0"/>
              <a:t>  </a:t>
            </a:r>
            <a:r>
              <a:rPr lang="en-US" sz="1600" dirty="0" smtClean="0"/>
              <a:t># </a:t>
            </a:r>
            <a:r>
              <a:rPr lang="el-GR" sz="1600" dirty="0" smtClean="0"/>
              <a:t>άσηπτη μηνιγγίτιδα                                                                         </a:t>
            </a:r>
            <a:r>
              <a:rPr lang="en-US" sz="1600" dirty="0" smtClean="0"/>
              <a:t>   </a:t>
            </a:r>
            <a:r>
              <a:rPr lang="el-GR" sz="1600" dirty="0" smtClean="0"/>
              <a:t> # επιληπτικές κρίσεις                                                                </a:t>
            </a:r>
            <a:r>
              <a:rPr lang="en-US" sz="1600" dirty="0" smtClean="0"/>
              <a:t>          </a:t>
            </a:r>
            <a:r>
              <a:rPr lang="el-GR" sz="1600" dirty="0" smtClean="0"/>
              <a:t># εγκεφαλοπάθεια                                                                              # νευροενδοκρινολιγική δτχ                                                              # περιφερικές νευροπάθειες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/>
          </a:p>
        </p:txBody>
      </p:sp>
      <p:sp>
        <p:nvSpPr>
          <p:cNvPr id="32" name="Ορθογώνιο 3"/>
          <p:cNvSpPr/>
          <p:nvPr/>
        </p:nvSpPr>
        <p:spPr>
          <a:xfrm>
            <a:off x="240678" y="236538"/>
            <a:ext cx="11733212" cy="882650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15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40" b="62692"/>
          <a:stretch>
            <a:fillRect/>
          </a:stretch>
        </p:blipFill>
        <p:spPr bwMode="auto">
          <a:xfrm>
            <a:off x="232740" y="196545"/>
            <a:ext cx="1174115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225425" y="152400"/>
            <a:ext cx="11779250" cy="13716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l-GR" altLang="el-GR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altLang="el-GR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altLang="el-GR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65762" y="1238078"/>
            <a:ext cx="11411710" cy="337127"/>
          </a:xfrm>
          <a:prstGeom prst="roundRect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83" name="TextBox 9"/>
          <p:cNvSpPr txBox="1">
            <a:spLocks noChangeArrowheads="1"/>
          </p:cNvSpPr>
          <p:nvPr/>
        </p:nvSpPr>
        <p:spPr bwMode="auto">
          <a:xfrm>
            <a:off x="343814" y="1202086"/>
            <a:ext cx="342351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9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b="1" i="1" dirty="0" smtClean="0"/>
              <a:t>  περιγραφή περιστατικού</a:t>
            </a:r>
            <a:endParaRPr lang="en-US" altLang="el-GR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43814" y="277979"/>
            <a:ext cx="115287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l-GR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ΑΠΕΙΚΟΝΙΣΤΙΚΗ ΚΑΙ ΗΛΕΚΤΡΟΕΓΚΕΦΑΛΟΓΡΑΦΙΚΗ ΣΥΣΧΕΤΙΣΗ </a:t>
            </a:r>
          </a:p>
          <a:p>
            <a:pPr>
              <a:lnSpc>
                <a:spcPct val="115000"/>
              </a:lnSpc>
            </a:pPr>
            <a:r>
              <a:rPr lang="el-GR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ΣΥΝΕΧΟΥΣ ΜΕΡΙΚΗΣ ΕΠΙΛΗΨΙΑΣ ΣΕ ΑΣΘΕΝΗ ΜΕ ΠΙΘΑΝΗ ΝΕΥΡΟΣΑΡΚΟΕΙΔΩΣΗ</a:t>
            </a:r>
            <a:endParaRPr lang="en-US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Ορθογώνιο 3"/>
          <p:cNvSpPr/>
          <p:nvPr/>
        </p:nvSpPr>
        <p:spPr>
          <a:xfrm>
            <a:off x="240678" y="236538"/>
            <a:ext cx="11733212" cy="882650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292191" y="1683915"/>
            <a:ext cx="58582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Γυναίκα 79 ετών </a:t>
            </a:r>
          </a:p>
          <a:p>
            <a:r>
              <a:rPr lang="el-GR" sz="1600" dirty="0" smtClean="0"/>
              <a:t>συνεχείς ρυθμικές κινήσεις ΑΡ α/α περιφερικά, διάρκειας </a:t>
            </a:r>
            <a:r>
              <a:rPr lang="el-GR" sz="1600" dirty="0"/>
              <a:t>ωρών </a:t>
            </a:r>
            <a:endParaRPr lang="el-GR" sz="1600" dirty="0" smtClean="0"/>
          </a:p>
          <a:p>
            <a:r>
              <a:rPr lang="el-GR" sz="1600" dirty="0" smtClean="0"/>
              <a:t>με διατήρηση του επιπέδου συνείδησης </a:t>
            </a:r>
          </a:p>
          <a:p>
            <a:endParaRPr lang="el-GR" sz="1600" dirty="0"/>
          </a:p>
          <a:p>
            <a:r>
              <a:rPr lang="el-GR" sz="1600" i="1" u="sng" dirty="0" smtClean="0"/>
              <a:t>Νευρολογική εξέταση</a:t>
            </a:r>
            <a:r>
              <a:rPr lang="en-US" sz="1600" i="1" u="sng" dirty="0" smtClean="0"/>
              <a:t>:</a:t>
            </a:r>
            <a:endParaRPr lang="el-GR" sz="1600" i="1" u="sng" dirty="0" smtClean="0"/>
          </a:p>
          <a:p>
            <a:r>
              <a:rPr lang="el-GR" sz="1600" dirty="0" smtClean="0"/>
              <a:t>Εναργής-πλήρως προσανατολισμένη</a:t>
            </a:r>
            <a:endParaRPr lang="en-US" sz="1600" dirty="0" smtClean="0"/>
          </a:p>
          <a:p>
            <a:r>
              <a:rPr lang="el-GR" sz="1600" dirty="0" smtClean="0"/>
              <a:t>ΑΡ πυραμιδική συνδρομή με ήπια ημιπάρεση </a:t>
            </a:r>
          </a:p>
          <a:p>
            <a:endParaRPr lang="el-GR" sz="1600" dirty="0"/>
          </a:p>
          <a:p>
            <a:r>
              <a:rPr lang="el-GR" sz="1600" i="1" u="sng" dirty="0" smtClean="0"/>
              <a:t>ΗΕΓ</a:t>
            </a:r>
            <a:r>
              <a:rPr lang="en-US" sz="1600" i="1" u="sng" dirty="0" smtClean="0"/>
              <a:t>:</a:t>
            </a:r>
            <a:r>
              <a:rPr lang="en-US" sz="1600" dirty="0" smtClean="0"/>
              <a:t> </a:t>
            </a:r>
            <a:r>
              <a:rPr lang="el-GR" sz="1600" dirty="0" smtClean="0"/>
              <a:t>συνεχή</a:t>
            </a:r>
            <a:r>
              <a:rPr lang="el-GR" sz="1600" dirty="0"/>
              <a:t>ς</a:t>
            </a:r>
            <a:r>
              <a:rPr lang="el-GR" sz="1600" dirty="0" smtClean="0"/>
              <a:t> ημιρρυθμική </a:t>
            </a:r>
            <a:r>
              <a:rPr lang="el-GR" sz="1600" dirty="0"/>
              <a:t>επιληπτόμορφη δραστηριότητα με βραδέα αιχμηρά </a:t>
            </a:r>
            <a:r>
              <a:rPr lang="el-GR" sz="1600" dirty="0" smtClean="0"/>
              <a:t>κύματα </a:t>
            </a:r>
            <a:r>
              <a:rPr lang="el-GR" sz="1600" dirty="0"/>
              <a:t>στην </a:t>
            </a:r>
            <a:r>
              <a:rPr lang="el-GR" sz="1600" dirty="0" smtClean="0"/>
              <a:t>κεντρική-παραοβελιαία ΔΕ περιοχή </a:t>
            </a:r>
            <a:r>
              <a:rPr lang="en-US" sz="1600" dirty="0" smtClean="0"/>
              <a:t>(C4) [</a:t>
            </a:r>
            <a:r>
              <a:rPr lang="el-GR" sz="1600" dirty="0" smtClean="0"/>
              <a:t>εικόνα 1]</a:t>
            </a:r>
          </a:p>
          <a:p>
            <a:endParaRPr lang="el-GR" sz="1600" dirty="0"/>
          </a:p>
          <a:p>
            <a:r>
              <a:rPr lang="en-US" sz="1600" i="1" u="sng" dirty="0" smtClean="0"/>
              <a:t>MRI</a:t>
            </a:r>
            <a:r>
              <a:rPr lang="el-GR" sz="1600" i="1" u="sng" dirty="0"/>
              <a:t> </a:t>
            </a:r>
            <a:r>
              <a:rPr lang="el-GR" sz="1600" i="1" u="sng" dirty="0" smtClean="0"/>
              <a:t>εγκεφάλου</a:t>
            </a:r>
            <a:r>
              <a:rPr lang="en-US" sz="1600" i="1" u="sng" dirty="0" smtClean="0"/>
              <a:t>:</a:t>
            </a:r>
            <a:r>
              <a:rPr lang="el-GR" sz="1600" dirty="0" smtClean="0"/>
              <a:t> </a:t>
            </a:r>
            <a:r>
              <a:rPr lang="el-GR" sz="1600" dirty="0"/>
              <a:t>κατά μήκος της ΔΕ πρόσθιας κεντρικής αύλακας</a:t>
            </a:r>
          </a:p>
          <a:p>
            <a:r>
              <a:rPr lang="el-GR" sz="1600" dirty="0" smtClean="0"/>
              <a:t>αυξημένο </a:t>
            </a:r>
            <a:r>
              <a:rPr lang="el-GR" sz="1600" dirty="0"/>
              <a:t>σήμα</a:t>
            </a:r>
            <a:r>
              <a:rPr lang="en-US" sz="1600" dirty="0"/>
              <a:t> </a:t>
            </a:r>
            <a:r>
              <a:rPr lang="el-GR" sz="1600" dirty="0"/>
              <a:t>στις </a:t>
            </a:r>
            <a:r>
              <a:rPr lang="en-US" sz="1600" dirty="0"/>
              <a:t>FLAIR</a:t>
            </a:r>
            <a:r>
              <a:rPr lang="el-GR" sz="1600" dirty="0"/>
              <a:t> </a:t>
            </a:r>
            <a:r>
              <a:rPr lang="el-GR" sz="1600" dirty="0" smtClean="0"/>
              <a:t>ακολουθίες [εικόνα2Α] και εστιακός εμπλουτισμός</a:t>
            </a:r>
            <a:r>
              <a:rPr lang="el-GR" sz="1600" dirty="0"/>
              <a:t> [</a:t>
            </a:r>
            <a:r>
              <a:rPr lang="el-GR" sz="1600" dirty="0" smtClean="0"/>
              <a:t>εικόνα2Β]</a:t>
            </a:r>
          </a:p>
          <a:p>
            <a:endParaRPr lang="el-GR" sz="16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l-GR" sz="1600" dirty="0" smtClean="0"/>
              <a:t>Ευρήματα συμβατά με Συνεχή Μερική Επιληψία (</a:t>
            </a:r>
            <a:r>
              <a:rPr lang="en-US" sz="1600" dirty="0" smtClean="0"/>
              <a:t>EPC)</a:t>
            </a:r>
            <a:endParaRPr lang="el-GR" sz="1600" dirty="0" smtClean="0"/>
          </a:p>
          <a:p>
            <a:endParaRPr lang="el-GR" sz="16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lum bright="-3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1"/>
          <a:stretch/>
        </p:blipFill>
        <p:spPr>
          <a:xfrm>
            <a:off x="7543611" y="1668962"/>
            <a:ext cx="2802873" cy="219456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6" b="9190"/>
          <a:stretch/>
        </p:blipFill>
        <p:spPr>
          <a:xfrm>
            <a:off x="6017980" y="4148833"/>
            <a:ext cx="5854134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43716" y="4178387"/>
            <a:ext cx="1132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MRI FLAIR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25774" y="4208467"/>
            <a:ext cx="1132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MRI T1 +GD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5855" y="5977216"/>
            <a:ext cx="3052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A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25774" y="5977216"/>
            <a:ext cx="3052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0891" y="3837497"/>
            <a:ext cx="1043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Εικόνα 1</a:t>
            </a:r>
            <a:endParaRPr lang="en-US" sz="12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5940209" y="6286477"/>
            <a:ext cx="1043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Εικόνα 2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0402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40" b="62692"/>
          <a:stretch>
            <a:fillRect/>
          </a:stretch>
        </p:blipFill>
        <p:spPr bwMode="auto">
          <a:xfrm>
            <a:off x="232740" y="196545"/>
            <a:ext cx="1174115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225425" y="152400"/>
            <a:ext cx="11779250" cy="13716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l-GR" altLang="el-GR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altLang="el-GR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altLang="el-GR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65762" y="1238078"/>
            <a:ext cx="11411710" cy="337127"/>
          </a:xfrm>
          <a:prstGeom prst="roundRect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83" name="TextBox 9"/>
          <p:cNvSpPr txBox="1">
            <a:spLocks noChangeArrowheads="1"/>
          </p:cNvSpPr>
          <p:nvPr/>
        </p:nvSpPr>
        <p:spPr bwMode="auto">
          <a:xfrm>
            <a:off x="343814" y="1202086"/>
            <a:ext cx="342351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9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b="1" i="1" dirty="0" smtClean="0"/>
              <a:t>  περιγραφή περιστατικού</a:t>
            </a:r>
            <a:endParaRPr lang="en-US" altLang="el-GR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43814" y="277979"/>
            <a:ext cx="115287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l-GR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ΑΠΕΙΚΟΝΙΣΤΙΚΗ ΚΑΙ ΗΛΕΚΤΡΟΕΓΚΕΦΑΛΟΓΡΑΦΙΚΗ ΣΥΣΧΕΤΙΣΗ </a:t>
            </a:r>
          </a:p>
          <a:p>
            <a:pPr>
              <a:lnSpc>
                <a:spcPct val="115000"/>
              </a:lnSpc>
            </a:pPr>
            <a:r>
              <a:rPr lang="el-GR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ΣΥΝΕΧΟΥΣ ΜΕΡΙΚΗΣ ΕΠΙΛΗΨΙΑΣ ΣΕ ΑΣΘΕΝΗ ΜΕ ΠΙΘΑΝΗ ΝΕΥΡΟΣΑΡΚΟΕΙΔΩΣΗ</a:t>
            </a:r>
            <a:endParaRPr lang="en-US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Ορθογώνιο 3"/>
          <p:cNvSpPr/>
          <p:nvPr/>
        </p:nvSpPr>
        <p:spPr>
          <a:xfrm>
            <a:off x="240678" y="236538"/>
            <a:ext cx="11733212" cy="882650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318691" y="1614344"/>
            <a:ext cx="757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i="1" u="sng" dirty="0"/>
              <a:t>Εργαστηριακός έλεγχος</a:t>
            </a:r>
          </a:p>
          <a:p>
            <a:r>
              <a:rPr lang="el-GR" altLang="el-GR" sz="1600" dirty="0"/>
              <a:t>↑</a:t>
            </a:r>
            <a:r>
              <a:rPr lang="en-US" altLang="el-GR" sz="1600" dirty="0"/>
              <a:t>RF - ↑anti-CCP</a:t>
            </a:r>
            <a:r>
              <a:rPr lang="el-GR" altLang="el-GR" sz="1600" dirty="0"/>
              <a:t> </a:t>
            </a:r>
            <a:r>
              <a:rPr lang="el-GR" altLang="el-GR" sz="1600" dirty="0" smtClean="0"/>
              <a:t>                                                                                                                        </a:t>
            </a:r>
            <a:r>
              <a:rPr lang="en-US" altLang="el-GR" sz="1600" dirty="0"/>
              <a:t>↑ACE </a:t>
            </a:r>
            <a:r>
              <a:rPr lang="el-GR" altLang="el-GR" sz="1600" dirty="0"/>
              <a:t>σε ορό</a:t>
            </a:r>
            <a:r>
              <a:rPr lang="en-US" altLang="el-GR" sz="1600" dirty="0"/>
              <a:t> (169 U/L)</a:t>
            </a:r>
            <a:r>
              <a:rPr lang="el-GR" altLang="el-GR" sz="1600" dirty="0"/>
              <a:t> και ΕΝΥ</a:t>
            </a:r>
            <a:r>
              <a:rPr lang="en-US" altLang="el-GR" sz="1600" dirty="0"/>
              <a:t> (3.5 U/L)</a:t>
            </a:r>
            <a:endParaRPr lang="el-GR" altLang="el-GR" sz="1600" dirty="0"/>
          </a:p>
          <a:p>
            <a:r>
              <a:rPr lang="el-GR" altLang="el-GR" sz="1600" dirty="0" smtClean="0"/>
              <a:t>ΕΝΥ</a:t>
            </a:r>
            <a:r>
              <a:rPr lang="en-US" altLang="el-GR" sz="1600" dirty="0"/>
              <a:t>: 10</a:t>
            </a:r>
            <a:r>
              <a:rPr lang="el-GR" altLang="el-GR" sz="1600" dirty="0"/>
              <a:t>κκχ, λεύκωμα 20</a:t>
            </a:r>
            <a:r>
              <a:rPr lang="en-US" altLang="el-GR" sz="1600" dirty="0"/>
              <a:t>mg/dl (</a:t>
            </a:r>
            <a:r>
              <a:rPr lang="el-GR" altLang="el-GR" sz="1600" dirty="0"/>
              <a:t>κφ)</a:t>
            </a:r>
            <a:r>
              <a:rPr lang="en-US" altLang="el-GR" sz="1600" dirty="0"/>
              <a:t>, </a:t>
            </a:r>
            <a:r>
              <a:rPr lang="el-GR" altLang="el-GR" sz="1600" dirty="0"/>
              <a:t>σάκχαρο 66</a:t>
            </a:r>
            <a:r>
              <a:rPr lang="en-US" altLang="el-GR" sz="1600" dirty="0"/>
              <a:t>mg/dl</a:t>
            </a:r>
            <a:r>
              <a:rPr lang="el-GR" altLang="el-GR" sz="1600" dirty="0"/>
              <a:t> (κφ)</a:t>
            </a:r>
          </a:p>
          <a:p>
            <a:r>
              <a:rPr lang="el-GR" altLang="el-GR" sz="1600" dirty="0"/>
              <a:t>         </a:t>
            </a:r>
            <a:r>
              <a:rPr lang="en-US" altLang="el-GR" sz="1600" dirty="0"/>
              <a:t>OCBs </a:t>
            </a:r>
            <a:r>
              <a:rPr lang="el-GR" altLang="el-GR" sz="1600" dirty="0"/>
              <a:t>τύπου ΙΙ</a:t>
            </a:r>
            <a:r>
              <a:rPr lang="en-US" altLang="el-GR" sz="1600" dirty="0"/>
              <a:t>, </a:t>
            </a:r>
            <a:r>
              <a:rPr lang="el-GR" altLang="el-GR" sz="1600" dirty="0"/>
              <a:t>αρνητική καλλιέργεια και ιολογικός έλεγχος </a:t>
            </a:r>
            <a:r>
              <a:rPr lang="el-GR" altLang="el-GR" sz="1600" dirty="0" smtClean="0"/>
              <a:t>ΕΝΥ</a:t>
            </a:r>
          </a:p>
          <a:p>
            <a:endParaRPr lang="el-GR" altLang="el-GR" sz="1600" dirty="0"/>
          </a:p>
          <a:p>
            <a:r>
              <a:rPr lang="en-US" altLang="el-GR" sz="1600" dirty="0"/>
              <a:t>CT </a:t>
            </a:r>
            <a:r>
              <a:rPr lang="el-GR" altLang="el-GR" sz="1600" dirty="0"/>
              <a:t>θώρακος</a:t>
            </a:r>
            <a:r>
              <a:rPr lang="en-US" altLang="el-GR" sz="1600" dirty="0"/>
              <a:t>: </a:t>
            </a:r>
            <a:r>
              <a:rPr lang="el-GR" altLang="el-GR" sz="1600" dirty="0" smtClean="0"/>
              <a:t>κφ</a:t>
            </a:r>
          </a:p>
          <a:p>
            <a:r>
              <a:rPr lang="el-GR" altLang="el-GR" sz="1600" dirty="0" smtClean="0"/>
              <a:t>Βρογχοσκόπηση</a:t>
            </a:r>
            <a:r>
              <a:rPr lang="en-US" altLang="el-GR" sz="1600" dirty="0"/>
              <a:t>: </a:t>
            </a:r>
            <a:r>
              <a:rPr lang="el-GR" altLang="el-GR" sz="1600" dirty="0"/>
              <a:t>κφ </a:t>
            </a:r>
            <a:endParaRPr lang="el-GR" altLang="el-GR" sz="1600" dirty="0" smtClean="0"/>
          </a:p>
          <a:p>
            <a:r>
              <a:rPr lang="el-GR" altLang="el-GR" sz="1600" dirty="0" smtClean="0"/>
              <a:t>                                                                                       </a:t>
            </a:r>
          </a:p>
          <a:p>
            <a:r>
              <a:rPr lang="el-GR" altLang="el-GR" sz="1600" dirty="0" smtClean="0"/>
              <a:t>Δεν </a:t>
            </a:r>
            <a:r>
              <a:rPr lang="el-GR" altLang="el-GR" sz="1600" dirty="0"/>
              <a:t>διενεργήθη βιοψία εγκεφάλου λόγω άρνησης της ασθενούς </a:t>
            </a:r>
            <a:endParaRPr lang="el-GR" altLang="el-GR" sz="1600" dirty="0" smtClean="0"/>
          </a:p>
          <a:p>
            <a:r>
              <a:rPr lang="el-GR" altLang="el-GR" sz="1600" dirty="0" smtClean="0"/>
              <a:t>    </a:t>
            </a:r>
            <a:endParaRPr lang="el-GR" altLang="el-G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altLang="el-GR" sz="1600" dirty="0"/>
              <a:t> Διάγνωση πιθανής </a:t>
            </a:r>
            <a:r>
              <a:rPr lang="el-GR" altLang="el-GR" sz="1600" dirty="0" smtClean="0"/>
              <a:t>Νευροσαρκοείδωσης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altLang="el-GR" sz="1600" dirty="0"/>
          </a:p>
          <a:p>
            <a:r>
              <a:rPr lang="el-GR" altLang="el-GR" sz="1600" i="1" u="sng" dirty="0"/>
              <a:t>Αντιμετώπιση</a:t>
            </a:r>
            <a:r>
              <a:rPr lang="el-GR" altLang="el-GR" sz="1600" dirty="0"/>
              <a:t>                                                                                           </a:t>
            </a:r>
            <a:endParaRPr lang="el-GR" altLang="el-G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altLang="el-GR" sz="1600" dirty="0" smtClean="0"/>
              <a:t>Έλεγχος </a:t>
            </a:r>
            <a:r>
              <a:rPr lang="en-US" altLang="el-GR" sz="1600" dirty="0"/>
              <a:t>EPC </a:t>
            </a:r>
            <a:r>
              <a:rPr lang="el-GR" altLang="el-GR" sz="1600" dirty="0"/>
              <a:t>εντός 24</a:t>
            </a:r>
            <a:r>
              <a:rPr lang="en-US" altLang="el-GR" sz="1600" dirty="0"/>
              <a:t>h</a:t>
            </a:r>
            <a:r>
              <a:rPr lang="el-GR" altLang="el-GR" sz="1600" dirty="0"/>
              <a:t> </a:t>
            </a:r>
            <a:r>
              <a:rPr lang="el-GR" altLang="el-GR" sz="1600" dirty="0" smtClean="0"/>
              <a:t>με διαζεπάμη</a:t>
            </a:r>
          </a:p>
          <a:p>
            <a:r>
              <a:rPr lang="el-GR" altLang="el-GR" sz="1600" dirty="0"/>
              <a:t> </a:t>
            </a:r>
            <a:r>
              <a:rPr lang="el-GR" altLang="el-GR" sz="1600" dirty="0" smtClean="0"/>
              <a:t>                                                    λεβετιρασετάμη</a:t>
            </a:r>
          </a:p>
          <a:p>
            <a:r>
              <a:rPr lang="el-GR" altLang="el-GR" sz="1600" dirty="0"/>
              <a:t> </a:t>
            </a:r>
            <a:r>
              <a:rPr lang="el-GR" altLang="el-GR" sz="1600" dirty="0" smtClean="0"/>
              <a:t>                                                    οξκαρβαζεπίνη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altLang="el-GR" sz="1600" dirty="0" smtClean="0"/>
              <a:t>Χορήγηση </a:t>
            </a:r>
            <a:r>
              <a:rPr lang="en-US" altLang="el-GR" sz="1600" dirty="0"/>
              <a:t>IV</a:t>
            </a:r>
            <a:r>
              <a:rPr lang="el-GR" altLang="el-GR" sz="1600" dirty="0"/>
              <a:t> μεθυλπρεδνιζολόνης 1</a:t>
            </a:r>
            <a:r>
              <a:rPr lang="en-US" altLang="el-GR" sz="1600" dirty="0"/>
              <a:t>g/24h </a:t>
            </a:r>
            <a:r>
              <a:rPr lang="el-GR" altLang="el-GR" sz="1600" dirty="0"/>
              <a:t>επί 5ημέρου</a:t>
            </a:r>
            <a:r>
              <a:rPr lang="en-US" altLang="el-GR" sz="1600" dirty="0"/>
              <a:t>                 </a:t>
            </a:r>
            <a:r>
              <a:rPr lang="el-GR" altLang="el-GR" sz="1600" dirty="0" smtClean="0"/>
              <a:t>                                                         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altLang="el-GR" sz="1600" dirty="0" smtClean="0"/>
              <a:t>Κατόπιν, </a:t>
            </a:r>
            <a:r>
              <a:rPr lang="el-GR" altLang="el-GR" sz="1600" dirty="0"/>
              <a:t>πρεδνιζ</a:t>
            </a:r>
            <a:r>
              <a:rPr lang="en-US" altLang="el-GR" sz="1600" dirty="0"/>
              <a:t>o</a:t>
            </a:r>
            <a:r>
              <a:rPr lang="el-GR" altLang="el-GR" sz="1600" dirty="0"/>
              <a:t>λόνη </a:t>
            </a:r>
            <a:r>
              <a:rPr lang="en-US" altLang="el-GR" sz="1600" dirty="0" err="1"/>
              <a:t>p.o.</a:t>
            </a:r>
            <a:endParaRPr lang="el-GR" altLang="el-GR" sz="1600" dirty="0"/>
          </a:p>
          <a:p>
            <a:endParaRPr lang="el-GR" altLang="el-GR" sz="1600" dirty="0"/>
          </a:p>
          <a:p>
            <a:endParaRPr lang="el-GR" sz="1600" dirty="0" smtClean="0"/>
          </a:p>
          <a:p>
            <a:endParaRPr lang="el-GR" sz="1600" dirty="0"/>
          </a:p>
        </p:txBody>
      </p:sp>
      <p:sp>
        <p:nvSpPr>
          <p:cNvPr id="19" name="Content Placeholder 18"/>
          <p:cNvSpPr txBox="1">
            <a:spLocks noGrp="1"/>
          </p:cNvSpPr>
          <p:nvPr>
            <p:ph sz="half" idx="2"/>
          </p:nvPr>
        </p:nvSpPr>
        <p:spPr>
          <a:xfrm>
            <a:off x="6384237" y="1626845"/>
            <a:ext cx="5543269" cy="534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 smtClean="0">
                <a:solidFill>
                  <a:prstClr val="black"/>
                </a:solidFill>
              </a:rPr>
              <a:t>5 </a:t>
            </a:r>
            <a:r>
              <a:rPr lang="el-GR" sz="1600" b="1" dirty="0">
                <a:solidFill>
                  <a:prstClr val="black"/>
                </a:solidFill>
              </a:rPr>
              <a:t>μήνες αργότερα...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prstClr val="black"/>
                </a:solidFill>
              </a:rPr>
              <a:t>σοβαρή επιδείνωση των γνωστικών λειτουργιών</a:t>
            </a:r>
          </a:p>
          <a:p>
            <a:pPr marL="285750" lvl="0" indent="-285750" defTabSz="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prstClr val="black"/>
                </a:solidFill>
              </a:rPr>
              <a:t>ασθενής ελεύθερη επιληπτικών κρίσεων</a:t>
            </a:r>
          </a:p>
          <a:p>
            <a:pPr marL="0" indent="0">
              <a:buNone/>
            </a:pPr>
            <a:r>
              <a:rPr lang="en-US" sz="1600" i="1" u="sng" dirty="0" smtClean="0"/>
              <a:t>MRI</a:t>
            </a:r>
            <a:r>
              <a:rPr lang="el-GR" sz="1600" i="1" u="sng" dirty="0" smtClean="0"/>
              <a:t> </a:t>
            </a:r>
            <a:r>
              <a:rPr lang="el-GR" sz="1600" i="1" u="sng" dirty="0"/>
              <a:t>εγκεφάλου</a:t>
            </a:r>
            <a:r>
              <a:rPr lang="en-US" sz="1600" i="1" u="sng" dirty="0"/>
              <a:t>:</a:t>
            </a:r>
            <a:r>
              <a:rPr lang="el-GR" sz="1600" dirty="0" smtClean="0"/>
              <a:t> μηνιγγικός εμπλουτισμός </a:t>
            </a:r>
            <a:r>
              <a:rPr lang="el-GR" sz="1600" dirty="0"/>
              <a:t>και παρεγχυματική </a:t>
            </a:r>
            <a:r>
              <a:rPr lang="el-GR" sz="1600" dirty="0" smtClean="0"/>
              <a:t>προσβολή σε επιδείνωση</a:t>
            </a:r>
          </a:p>
          <a:p>
            <a:pPr marL="0" indent="0">
              <a:buNone/>
            </a:pPr>
            <a:r>
              <a:rPr lang="el-GR" sz="1600" i="1" u="sng" dirty="0" smtClean="0"/>
              <a:t>ΗΕΓ</a:t>
            </a:r>
            <a:r>
              <a:rPr lang="en-US" sz="1600" i="1" u="sng" dirty="0" smtClean="0"/>
              <a:t>:</a:t>
            </a:r>
            <a:r>
              <a:rPr lang="el-GR" sz="1600" dirty="0"/>
              <a:t> </a:t>
            </a:r>
            <a:r>
              <a:rPr lang="el-GR" sz="1600" dirty="0" smtClean="0"/>
              <a:t>ήπια διάχυτη επιβράδυνση </a:t>
            </a:r>
            <a:r>
              <a:rPr lang="en-US" sz="1600" dirty="0" smtClean="0"/>
              <a:t>[</a:t>
            </a:r>
            <a:r>
              <a:rPr lang="el-GR" sz="1600" dirty="0" smtClean="0"/>
              <a:t>εικόνα 3]</a:t>
            </a:r>
          </a:p>
          <a:p>
            <a:pPr marL="0" indent="0">
              <a:buNone/>
            </a:pPr>
            <a:endParaRPr lang="el-GR" sz="1600" dirty="0" smtClean="0"/>
          </a:p>
          <a:p>
            <a:pPr marL="0" indent="0">
              <a:buNone/>
            </a:pPr>
            <a:endParaRPr lang="el-GR" sz="1600" dirty="0"/>
          </a:p>
          <a:p>
            <a:pPr marL="0" indent="0">
              <a:buNone/>
            </a:pPr>
            <a:endParaRPr lang="el-GR" sz="1600" dirty="0" smtClean="0"/>
          </a:p>
          <a:p>
            <a:pPr marL="0" indent="0">
              <a:buNone/>
            </a:pPr>
            <a:endParaRPr lang="el-GR" sz="1600" dirty="0" smtClean="0"/>
          </a:p>
          <a:p>
            <a:endParaRPr lang="el-GR" sz="1600" dirty="0"/>
          </a:p>
          <a:p>
            <a:pPr marL="0" indent="0">
              <a:buNone/>
            </a:pPr>
            <a:endParaRPr lang="el-GR" sz="1600" dirty="0" smtClean="0"/>
          </a:p>
          <a:p>
            <a:pPr marL="0" indent="0">
              <a:buNone/>
            </a:pPr>
            <a:endParaRPr lang="el-GR" sz="1600" dirty="0" smtClean="0"/>
          </a:p>
          <a:p>
            <a:pPr marL="0" indent="0">
              <a:buNone/>
            </a:pPr>
            <a:r>
              <a:rPr lang="el-GR" sz="1600" dirty="0" smtClean="0"/>
              <a:t>                                                                                                                     Λόγω </a:t>
            </a:r>
            <a:r>
              <a:rPr lang="el-GR" sz="1600" dirty="0"/>
              <a:t>της </a:t>
            </a:r>
            <a:r>
              <a:rPr lang="el-GR" sz="1600" dirty="0" smtClean="0"/>
              <a:t>επιδείνωσης</a:t>
            </a:r>
            <a:r>
              <a:rPr lang="el-GR" sz="1600" dirty="0"/>
              <a:t>,</a:t>
            </a:r>
            <a:r>
              <a:rPr lang="el-GR" sz="1600" dirty="0" smtClean="0"/>
              <a:t>                                                                                    έναρξη 2</a:t>
            </a:r>
            <a:r>
              <a:rPr lang="el-GR" sz="1600" baseline="30000" dirty="0" smtClean="0"/>
              <a:t>ης</a:t>
            </a:r>
            <a:r>
              <a:rPr lang="el-GR" sz="1600" dirty="0" smtClean="0"/>
              <a:t> γραμμής νοσοτροποποιητική αγωγή με αζαθειοπρίνη</a:t>
            </a:r>
            <a:endParaRPr lang="en-US" sz="1600" dirty="0"/>
          </a:p>
          <a:p>
            <a:endParaRPr lang="el-GR" sz="16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lum bright="-3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6"/>
          <a:stretch/>
        </p:blipFill>
        <p:spPr>
          <a:xfrm>
            <a:off x="6533323" y="3424054"/>
            <a:ext cx="3380624" cy="22860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414057" y="5714602"/>
            <a:ext cx="1043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i="1" dirty="0" smtClean="0"/>
              <a:t>Εικόνα 3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40963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40" b="62692"/>
          <a:stretch>
            <a:fillRect/>
          </a:stretch>
        </p:blipFill>
        <p:spPr bwMode="auto">
          <a:xfrm>
            <a:off x="232740" y="196545"/>
            <a:ext cx="1174115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225425" y="152400"/>
            <a:ext cx="11779250" cy="13716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l-GR" altLang="el-GR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altLang="el-GR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altLang="el-GR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65762" y="1238078"/>
            <a:ext cx="11411710" cy="337127"/>
          </a:xfrm>
          <a:prstGeom prst="roundRect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83" name="TextBox 9"/>
          <p:cNvSpPr txBox="1">
            <a:spLocks noChangeArrowheads="1"/>
          </p:cNvSpPr>
          <p:nvPr/>
        </p:nvSpPr>
        <p:spPr bwMode="auto">
          <a:xfrm>
            <a:off x="343814" y="1202086"/>
            <a:ext cx="342351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9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b="1" i="1" dirty="0" smtClean="0"/>
              <a:t>  συμπεράσματα</a:t>
            </a:r>
            <a:endParaRPr lang="en-US" altLang="el-GR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43814" y="277979"/>
            <a:ext cx="115287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l-GR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ΑΠΕΙΚΟΝΙΣΤΙΚΗ ΚΑΙ ΗΛΕΚΤΡΟΕΓΚΕΦΑΛΟΓΡΑΦΙΚΗ ΣΥΣΧΕΤΙΣΗ </a:t>
            </a:r>
          </a:p>
          <a:p>
            <a:pPr>
              <a:lnSpc>
                <a:spcPct val="115000"/>
              </a:lnSpc>
            </a:pPr>
            <a:r>
              <a:rPr lang="el-GR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ΣΥΝΕΧΟΥΣ ΜΕΡΙΚΗΣ ΕΠΙΛΗΨΙΑΣ ΣΕ ΑΣΘΕΝΗ ΜΕ ΠΙΘΑΝΗ ΝΕΥΡΟΣΑΡΚΟΕΙΔΩΣΗ</a:t>
            </a:r>
            <a:endParaRPr lang="en-US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Ορθογώνιο 3"/>
          <p:cNvSpPr/>
          <p:nvPr/>
        </p:nvSpPr>
        <p:spPr>
          <a:xfrm>
            <a:off x="240678" y="236538"/>
            <a:ext cx="11733212" cy="882650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246492" y="1659838"/>
            <a:ext cx="1179310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Η πρόγνωση της συνεχούς επιληπτικής κατάστασης (</a:t>
            </a:r>
            <a:r>
              <a:rPr lang="en-US" dirty="0" smtClean="0"/>
              <a:t>EPC</a:t>
            </a:r>
            <a:r>
              <a:rPr lang="el-GR" dirty="0" smtClean="0"/>
              <a:t>) </a:t>
            </a:r>
            <a:r>
              <a:rPr lang="el-GR" dirty="0"/>
              <a:t>εξαρτάται </a:t>
            </a:r>
            <a:r>
              <a:rPr lang="el-GR" dirty="0" smtClean="0"/>
              <a:t>από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  <a:r>
              <a:rPr lang="el-GR" dirty="0"/>
              <a:t>την ηλικία </a:t>
            </a:r>
            <a:r>
              <a:rPr lang="el-GR" dirty="0" smtClean="0"/>
              <a:t>εμφάνισης</a:t>
            </a:r>
          </a:p>
          <a:p>
            <a:r>
              <a:rPr lang="el-GR" dirty="0"/>
              <a:t> </a:t>
            </a:r>
            <a:r>
              <a:rPr lang="el-GR" dirty="0" smtClean="0"/>
              <a:t>                                                                                                                                 </a:t>
            </a:r>
            <a:r>
              <a:rPr lang="en-US" dirty="0" smtClean="0"/>
              <a:t> </a:t>
            </a:r>
            <a:r>
              <a:rPr lang="el-GR" dirty="0" smtClean="0"/>
              <a:t>την </a:t>
            </a:r>
            <a:r>
              <a:rPr lang="el-GR" dirty="0"/>
              <a:t>υποκείμενη νόσο </a:t>
            </a:r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                                                                                                                                 </a:t>
            </a:r>
            <a:r>
              <a:rPr lang="en-US" dirty="0" smtClean="0"/>
              <a:t> </a:t>
            </a:r>
            <a:r>
              <a:rPr lang="el-GR" dirty="0" smtClean="0"/>
              <a:t>τον </a:t>
            </a:r>
            <a:r>
              <a:rPr lang="el-GR" dirty="0"/>
              <a:t>τύπο της </a:t>
            </a:r>
            <a:r>
              <a:rPr lang="en-US" dirty="0" smtClean="0"/>
              <a:t>EPC</a:t>
            </a:r>
            <a:endParaRPr lang="el-GR" dirty="0"/>
          </a:p>
          <a:p>
            <a:r>
              <a:rPr lang="en-US" sz="2400" b="1" dirty="0" smtClean="0"/>
              <a:t>!</a:t>
            </a:r>
            <a:r>
              <a:rPr lang="en-US" dirty="0" smtClean="0"/>
              <a:t> </a:t>
            </a:r>
            <a:r>
              <a:rPr lang="el-GR" dirty="0" smtClean="0"/>
              <a:t>Διαφοροδιάγνωση </a:t>
            </a:r>
            <a:r>
              <a:rPr lang="el-GR" dirty="0"/>
              <a:t>μεταξύ προϊούσας και μη προϊούσας εγκεφαλοπάθειας κατά τη </a:t>
            </a:r>
            <a:r>
              <a:rPr lang="el-GR" dirty="0" smtClean="0"/>
              <a:t>διερεύνηση </a:t>
            </a:r>
            <a:r>
              <a:rPr lang="en-US" dirty="0"/>
              <a:t>EPC</a:t>
            </a:r>
            <a:endParaRPr lang="el-GR" dirty="0"/>
          </a:p>
          <a:p>
            <a:r>
              <a:rPr lang="el-GR" dirty="0" smtClean="0"/>
              <a:t>Χαρακτηριστικά ευρήματα στο ΗΕΓ</a:t>
            </a:r>
            <a:endParaRPr lang="el-GR" dirty="0"/>
          </a:p>
          <a:p>
            <a:r>
              <a:rPr lang="el-GR" dirty="0"/>
              <a:t>Χαρακτηριστικά ευρήματα στην </a:t>
            </a:r>
            <a:r>
              <a:rPr lang="en-US" dirty="0"/>
              <a:t>MRI </a:t>
            </a:r>
            <a:r>
              <a:rPr lang="el-GR" dirty="0" smtClean="0"/>
              <a:t>εγκεφάλου</a:t>
            </a:r>
            <a:r>
              <a:rPr lang="en-US" dirty="0"/>
              <a:t>: </a:t>
            </a:r>
            <a:r>
              <a:rPr lang="el-GR" dirty="0"/>
              <a:t>αιτία ή επιφαινόμενο</a:t>
            </a:r>
            <a:r>
              <a:rPr lang="en-US" dirty="0"/>
              <a:t>/</a:t>
            </a:r>
            <a:r>
              <a:rPr lang="el-GR" dirty="0"/>
              <a:t>αποτέλεσμα</a:t>
            </a:r>
            <a:r>
              <a:rPr lang="en-US" dirty="0"/>
              <a:t> EPC?</a:t>
            </a:r>
            <a:r>
              <a:rPr lang="el-GR" dirty="0"/>
              <a:t> </a:t>
            </a:r>
            <a:endParaRPr lang="el-GR" dirty="0" smtClean="0"/>
          </a:p>
          <a:p>
            <a:r>
              <a:rPr lang="el-GR" dirty="0" smtClean="0"/>
              <a:t>            </a:t>
            </a:r>
            <a:r>
              <a:rPr lang="en-US" dirty="0" smtClean="0"/>
              <a:t>follow</a:t>
            </a:r>
            <a:r>
              <a:rPr lang="el-GR" dirty="0" smtClean="0"/>
              <a:t> </a:t>
            </a:r>
            <a:r>
              <a:rPr lang="en-US" dirty="0"/>
              <a:t>up </a:t>
            </a:r>
            <a:r>
              <a:rPr lang="el-GR" dirty="0"/>
              <a:t>απεικονιστικός </a:t>
            </a:r>
            <a:r>
              <a:rPr lang="el-GR" dirty="0" smtClean="0"/>
              <a:t>έλεγχος</a:t>
            </a:r>
            <a:endParaRPr lang="en-US" dirty="0" smtClean="0"/>
          </a:p>
          <a:p>
            <a:endParaRPr lang="en-US" dirty="0"/>
          </a:p>
          <a:p>
            <a:r>
              <a:rPr lang="el-GR" dirty="0" smtClean="0"/>
              <a:t>Η </a:t>
            </a:r>
            <a:r>
              <a:rPr lang="el-GR" dirty="0"/>
              <a:t>νευροσαρκοείδωση </a:t>
            </a:r>
            <a:endParaRPr lang="el-GR" dirty="0" smtClean="0"/>
          </a:p>
          <a:p>
            <a:r>
              <a:rPr lang="en-US" dirty="0" smtClean="0"/>
              <a:t>- </a:t>
            </a:r>
            <a:r>
              <a:rPr lang="el-GR" dirty="0" smtClean="0"/>
              <a:t>συσχετίζεται με επιληπτικές κρίσεις</a:t>
            </a:r>
            <a:r>
              <a:rPr lang="el-GR" dirty="0"/>
              <a:t> σε ποσοστό 5-20</a:t>
            </a:r>
            <a:r>
              <a:rPr lang="el-GR" dirty="0" smtClean="0"/>
              <a:t>% και πιο σπάνια με συνεχή μερική επιληψία (</a:t>
            </a:r>
            <a:r>
              <a:rPr lang="en-US" dirty="0" smtClean="0"/>
              <a:t>EPC)</a:t>
            </a:r>
            <a:endParaRPr lang="el-GR" dirty="0" smtClean="0"/>
          </a:p>
          <a:p>
            <a:r>
              <a:rPr lang="en-US" dirty="0" smtClean="0"/>
              <a:t>- </a:t>
            </a:r>
            <a:r>
              <a:rPr lang="el-GR" dirty="0" smtClean="0"/>
              <a:t>μπορεί </a:t>
            </a:r>
            <a:r>
              <a:rPr lang="el-GR" dirty="0"/>
              <a:t>σπάνια </a:t>
            </a:r>
            <a:r>
              <a:rPr lang="el-GR" dirty="0" smtClean="0"/>
              <a:t>να εμφανιστεί με </a:t>
            </a:r>
            <a:r>
              <a:rPr lang="el-GR" dirty="0"/>
              <a:t>τη μορφή της συνεχούς μερικής </a:t>
            </a:r>
            <a:r>
              <a:rPr lang="el-GR" dirty="0" smtClean="0"/>
              <a:t>επιληψίας</a:t>
            </a:r>
            <a:r>
              <a:rPr lang="en-US" dirty="0" smtClean="0"/>
              <a:t> (EPC)</a:t>
            </a:r>
            <a:r>
              <a:rPr lang="el-GR" dirty="0" smtClean="0"/>
              <a:t> ως πρώτη κλινική εκδήλωση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smtClean="0"/>
              <a:t>Η </a:t>
            </a:r>
            <a:r>
              <a:rPr lang="el-GR" dirty="0"/>
              <a:t>εμφάνιση επιληπτικών κρίσεων αποτελεί δυσμενή προγνωστικό </a:t>
            </a:r>
            <a:r>
              <a:rPr lang="el-GR" dirty="0" smtClean="0"/>
              <a:t>παράγοντα σε ασθενείς με νευροσαρκοείδωση</a:t>
            </a:r>
            <a:endParaRPr lang="en-US" dirty="0" smtClean="0"/>
          </a:p>
          <a:p>
            <a:endParaRPr lang="el-GR" dirty="0"/>
          </a:p>
          <a:p>
            <a:r>
              <a:rPr lang="el-GR" b="1" dirty="0" smtClean="0"/>
              <a:t>Η ασθενής μας αποτελεί ενδιαφέρουσα κλινική περίπτωση </a:t>
            </a:r>
            <a:r>
              <a:rPr lang="el-GR" dirty="0" smtClean="0"/>
              <a:t>καθώς παρουσίασε </a:t>
            </a:r>
            <a:endParaRPr lang="el-GR" dirty="0" smtClean="0"/>
          </a:p>
          <a:p>
            <a:r>
              <a:rPr lang="en-US" b="1" dirty="0" smtClean="0"/>
              <a:t>EPC </a:t>
            </a:r>
            <a:r>
              <a:rPr lang="el-GR" b="1" dirty="0" smtClean="0"/>
              <a:t>με συμβατά ΗΕΓ και απεικονιστικά ευρήματα ως πρώτη εκδήλωση επί εδάφους πιθανής νευροσαρκοείδωσης</a:t>
            </a:r>
            <a:r>
              <a:rPr lang="el-GR" dirty="0" smtClean="0"/>
              <a:t>. Η κλινική και ΗΕΓ πορεία της ασθενούς είναι συμβατή με</a:t>
            </a:r>
            <a:r>
              <a:rPr lang="el-GR" b="1" dirty="0"/>
              <a:t> υποξεία</a:t>
            </a:r>
            <a:r>
              <a:rPr lang="el-GR" dirty="0" smtClean="0"/>
              <a:t> </a:t>
            </a:r>
            <a:r>
              <a:rPr lang="el-GR" b="1" dirty="0" smtClean="0"/>
              <a:t>προϊούσα εγκεφαλοπάθεια, ενδεικτική κακής πρόγνωσης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2" name="Right Arrow 1"/>
          <p:cNvSpPr/>
          <p:nvPr/>
        </p:nvSpPr>
        <p:spPr>
          <a:xfrm>
            <a:off x="473021" y="3498577"/>
            <a:ext cx="411560" cy="15902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40" b="62692"/>
          <a:stretch>
            <a:fillRect/>
          </a:stretch>
        </p:blipFill>
        <p:spPr bwMode="auto">
          <a:xfrm>
            <a:off x="232740" y="196545"/>
            <a:ext cx="11741150" cy="638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2"/>
          <p:cNvSpPr>
            <a:spLocks noGrp="1"/>
          </p:cNvSpPr>
          <p:nvPr>
            <p:ph type="title"/>
          </p:nvPr>
        </p:nvSpPr>
        <p:spPr>
          <a:xfrm>
            <a:off x="225425" y="152400"/>
            <a:ext cx="11779250" cy="13716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el-GR" altLang="el-GR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l-GR" altLang="el-GR" sz="1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altLang="el-GR" sz="18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65762" y="1238078"/>
            <a:ext cx="11411710" cy="337127"/>
          </a:xfrm>
          <a:prstGeom prst="roundRect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83" name="TextBox 9"/>
          <p:cNvSpPr txBox="1">
            <a:spLocks noChangeArrowheads="1"/>
          </p:cNvSpPr>
          <p:nvPr/>
        </p:nvSpPr>
        <p:spPr bwMode="auto">
          <a:xfrm>
            <a:off x="343814" y="1202086"/>
            <a:ext cx="342351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9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l-GR" altLang="el-GR" b="1" i="1" dirty="0" smtClean="0"/>
              <a:t>  βιβλιογραφικές αναφορές</a:t>
            </a:r>
            <a:endParaRPr lang="en-US" altLang="el-GR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43814" y="277979"/>
            <a:ext cx="115287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l-GR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ΑΠΕΙΚΟΝΙΣΤΙΚΗ ΚΑΙ ΗΛΕΚΤΡΟΕΓΚΕΦΑΛΟΓΡΑΦΙΚΗ ΣΥΣΧΕΤΙΣΗ </a:t>
            </a:r>
          </a:p>
          <a:p>
            <a:pPr>
              <a:lnSpc>
                <a:spcPct val="115000"/>
              </a:lnSpc>
            </a:pPr>
            <a:r>
              <a:rPr lang="el-GR" sz="20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ΣΥΝΕΧΟΥΣ ΜΕΡΙΚΗΣ ΕΠΙΛΗΨΙΑΣ ΣΕ ΑΣΘΕΝΗ ΜΕ ΠΙΘΑΝΗ ΝΕΥΡΟΣΑΡΚΟΕΙΔΩΣΗ</a:t>
            </a:r>
            <a:endParaRPr lang="en-US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Ορθογώνιο 3"/>
          <p:cNvSpPr/>
          <p:nvPr/>
        </p:nvSpPr>
        <p:spPr>
          <a:xfrm>
            <a:off x="240678" y="236538"/>
            <a:ext cx="11733212" cy="882650"/>
          </a:xfrm>
          <a:prstGeom prst="rect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335943" y="1745976"/>
            <a:ext cx="117174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lt-LT" dirty="0" smtClean="0"/>
              <a:t>Mameniškienė </a:t>
            </a:r>
            <a:r>
              <a:rPr lang="lt-LT" dirty="0"/>
              <a:t>R, Wolf P. Epilepsia partialis continua: A review. Seizure. 2017 Jan;44:74-80. doi: 10.1016/j.seizure.2016.10.010. Epub 2016 Oct 18. PMID: 28029552.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Bradshaw </a:t>
            </a:r>
            <a:r>
              <a:rPr lang="en-US" dirty="0"/>
              <a:t>MJ, </a:t>
            </a:r>
            <a:r>
              <a:rPr lang="en-US" dirty="0" err="1"/>
              <a:t>Pawate</a:t>
            </a:r>
            <a:r>
              <a:rPr lang="en-US" dirty="0"/>
              <a:t> S, </a:t>
            </a:r>
            <a:r>
              <a:rPr lang="en-US" dirty="0" err="1"/>
              <a:t>Koth</a:t>
            </a:r>
            <a:r>
              <a:rPr lang="en-US" dirty="0"/>
              <a:t> LL, Cho TA, </a:t>
            </a:r>
            <a:r>
              <a:rPr lang="en-US" dirty="0" err="1"/>
              <a:t>Gelfand</a:t>
            </a:r>
            <a:r>
              <a:rPr lang="en-US" dirty="0"/>
              <a:t> JM. </a:t>
            </a:r>
            <a:r>
              <a:rPr lang="en-US" dirty="0" err="1"/>
              <a:t>Neurosarcoidosis</a:t>
            </a:r>
            <a:r>
              <a:rPr lang="en-US" dirty="0"/>
              <a:t>: Pathophysiology, Diagnosis, and Treatment. </a:t>
            </a:r>
            <a:r>
              <a:rPr lang="en-US" dirty="0" err="1"/>
              <a:t>Neurol</a:t>
            </a:r>
            <a:r>
              <a:rPr lang="en-US" dirty="0"/>
              <a:t> </a:t>
            </a:r>
            <a:r>
              <a:rPr lang="en-US" dirty="0" err="1"/>
              <a:t>Neuroimmunol</a:t>
            </a:r>
            <a:r>
              <a:rPr lang="en-US" dirty="0"/>
              <a:t> </a:t>
            </a:r>
            <a:r>
              <a:rPr lang="en-US" dirty="0" err="1"/>
              <a:t>Neuroinflamm</a:t>
            </a:r>
            <a:r>
              <a:rPr lang="en-US" dirty="0"/>
              <a:t>. 2021 Oct 4;8(6):e1084. </a:t>
            </a:r>
            <a:r>
              <a:rPr lang="en-US" dirty="0" err="1"/>
              <a:t>doi</a:t>
            </a:r>
            <a:r>
              <a:rPr lang="en-US" dirty="0"/>
              <a:t>: 10.1212/NXI.0000000000001084. PMID: 34607912; PMCID: PMC8495503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3. </a:t>
            </a:r>
            <a:r>
              <a:rPr lang="en-US" dirty="0" err="1" smtClean="0"/>
              <a:t>Cockerell</a:t>
            </a:r>
            <a:r>
              <a:rPr lang="en-US" dirty="0" smtClean="0"/>
              <a:t> </a:t>
            </a:r>
            <a:r>
              <a:rPr lang="en-US" dirty="0"/>
              <a:t>OC, </a:t>
            </a:r>
            <a:r>
              <a:rPr lang="en-US" dirty="0" err="1"/>
              <a:t>Rothwell</a:t>
            </a:r>
            <a:r>
              <a:rPr lang="en-US" dirty="0"/>
              <a:t> J, Thompson PD, Marsden CD, </a:t>
            </a:r>
            <a:r>
              <a:rPr lang="en-US" dirty="0" err="1"/>
              <a:t>Shorvon</a:t>
            </a:r>
            <a:r>
              <a:rPr lang="en-US" dirty="0"/>
              <a:t> SD. Clinical and physiological features of </a:t>
            </a:r>
            <a:r>
              <a:rPr lang="en-US" dirty="0" err="1"/>
              <a:t>epilepsia</a:t>
            </a:r>
            <a:r>
              <a:rPr lang="en-US" dirty="0"/>
              <a:t> </a:t>
            </a:r>
            <a:r>
              <a:rPr lang="en-US" dirty="0" err="1"/>
              <a:t>partialis</a:t>
            </a:r>
            <a:r>
              <a:rPr lang="en-US" dirty="0"/>
              <a:t> continua. Cases ascertained in the UK. Brain. 1996 Apr;119 ( Pt 2):393-407. </a:t>
            </a:r>
            <a:r>
              <a:rPr lang="en-US" dirty="0" err="1"/>
              <a:t>doi</a:t>
            </a:r>
            <a:r>
              <a:rPr lang="en-US" dirty="0"/>
              <a:t>: 10.1093/brain/119.2.393. PMID: 8800935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4. </a:t>
            </a:r>
            <a:r>
              <a:rPr lang="en-US" dirty="0" err="1" smtClean="0"/>
              <a:t>Sponsler</a:t>
            </a:r>
            <a:r>
              <a:rPr lang="en-US" dirty="0" smtClean="0"/>
              <a:t> </a:t>
            </a:r>
            <a:r>
              <a:rPr lang="en-US" dirty="0"/>
              <a:t>JL, </a:t>
            </a:r>
            <a:r>
              <a:rPr lang="en-US" dirty="0" err="1"/>
              <a:t>Werz</a:t>
            </a:r>
            <a:r>
              <a:rPr lang="en-US" dirty="0"/>
              <a:t> MA, </a:t>
            </a:r>
            <a:r>
              <a:rPr lang="en-US" dirty="0" err="1"/>
              <a:t>Maciunas</a:t>
            </a:r>
            <a:r>
              <a:rPr lang="en-US" dirty="0"/>
              <a:t> R, Cohen M. </a:t>
            </a:r>
            <a:r>
              <a:rPr lang="en-US" dirty="0" err="1"/>
              <a:t>Neurosarcoidosis</a:t>
            </a:r>
            <a:r>
              <a:rPr lang="en-US" dirty="0"/>
              <a:t> presenting with simple partial seizures and solitary enhancing mass: case reports and review of the literature. Epilepsy </a:t>
            </a:r>
            <a:r>
              <a:rPr lang="en-US" dirty="0" err="1"/>
              <a:t>Behav</a:t>
            </a:r>
            <a:r>
              <a:rPr lang="en-US" dirty="0"/>
              <a:t>. 2005 Jun;6(4):623-30. </a:t>
            </a:r>
            <a:r>
              <a:rPr lang="en-US" dirty="0" err="1"/>
              <a:t>doi</a:t>
            </a:r>
            <a:r>
              <a:rPr lang="en-US" dirty="0"/>
              <a:t>: 10.1016/j.yebeh.2005.02.016. </a:t>
            </a:r>
            <a:r>
              <a:rPr lang="en-US" dirty="0" err="1"/>
              <a:t>Epub</a:t>
            </a:r>
            <a:r>
              <a:rPr lang="en-US" dirty="0"/>
              <a:t> 2005 Apr 26. PMID: 15907759.</a:t>
            </a:r>
            <a:endParaRPr lang="el-GR" dirty="0" smtClean="0"/>
          </a:p>
          <a:p>
            <a:r>
              <a:rPr lang="el-GR" dirty="0"/>
              <a:t> </a:t>
            </a:r>
            <a:r>
              <a:rPr lang="el-GR" dirty="0" smtClean="0"/>
              <a:t>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002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2082</TotalTime>
  <Words>828</Words>
  <Application>Microsoft Office PowerPoint</Application>
  <PresentationFormat>Widescreen</PresentationFormat>
  <Paragraphs>124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Garamond</vt:lpstr>
      <vt:lpstr>Times New Roman</vt:lpstr>
      <vt:lpstr>Wingdings</vt:lpstr>
      <vt:lpstr>Office Theme</vt:lpstr>
      <vt:lpstr>   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89</cp:revision>
  <dcterms:created xsi:type="dcterms:W3CDTF">2022-09-09T11:26:32Z</dcterms:created>
  <dcterms:modified xsi:type="dcterms:W3CDTF">2022-09-12T10:23:58Z</dcterms:modified>
</cp:coreProperties>
</file>